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Fira Sans Condensed" panose="020F0502020204030204" pitchFamily="34" charset="0"/>
      <p:regular r:id="rId28"/>
      <p:bold r:id="rId29"/>
      <p:italic r:id="rId30"/>
      <p:boldItalic r:id="rId31"/>
    </p:embeddedFont>
    <p:embeddedFont>
      <p:font typeface="Fira Sans Condensed Medium" panose="020F0502020204030204" pitchFamily="34" charset="0"/>
      <p:regular r:id="rId32"/>
      <p:bold r:id="rId33"/>
      <p:italic r:id="rId34"/>
      <p:boldItalic r:id="rId35"/>
    </p:embeddedFont>
    <p:embeddedFont>
      <p:font typeface="Fira Sans Extra Condensed Medium" panose="020B0603050000020004" pitchFamily="34" charset="0"/>
      <p:regular r:id="rId36"/>
      <p:bold r:id="rId37"/>
      <p:italic r:id="rId38"/>
      <p:boldItalic r:id="rId39"/>
    </p:embeddedFont>
    <p:embeddedFont>
      <p:font typeface="Fira Sans Extra Condensed SemiBold" panose="020B0603050000020004" pitchFamily="34" charset="0"/>
      <p:regular r:id="rId40"/>
      <p:bold r:id="rId41"/>
      <p:italic r:id="rId42"/>
      <p:boldItalic r:id="rId43"/>
    </p:embeddedFont>
    <p:embeddedFont>
      <p:font typeface="Nunito Light" panose="020F0302020204030204" pitchFamily="34" charset="0"/>
      <p:regular r:id="rId44"/>
    </p:embeddedFont>
    <p:embeddedFont>
      <p:font typeface="Roboto Slab" pitchFamily="2" charset="0"/>
      <p:regular r:id="rId45"/>
      <p:bold r:id="rId46"/>
    </p:embeddedFont>
    <p:embeddedFont>
      <p:font typeface="Roboto Slab Black" panose="020F0502020204030204" pitchFamily="34" charset="0"/>
      <p:bold r:id="rId47"/>
    </p:embeddedFont>
    <p:embeddedFont>
      <p:font typeface="Roboto Slab Light" panose="020F0302020204030204" pitchFamily="34" charset="0"/>
      <p:regular r:id="rId48"/>
      <p:bold r:id="rId49"/>
    </p:embeddedFont>
    <p:embeddedFont>
      <p:font typeface="Squada One" panose="02000000000000000000" pitchFamily="2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5"/>
  </p:normalViewPr>
  <p:slideViewPr>
    <p:cSldViewPr snapToGrid="0">
      <p:cViewPr varScale="1">
        <p:scale>
          <a:sx n="135" d="100"/>
          <a:sy n="135" d="100"/>
        </p:scale>
        <p:origin x="9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4cf9e97a6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4cf9e97a6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e8658353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7e8658353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137f3ec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137f3ec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5caf3b90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5caf3b90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7e86583539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7e86583539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7e86583539_8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7e86583539_8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driver age, quoted_amt, high education of driver have high influencial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7e86583539_8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7e86583539_8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streamline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e602b48c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e602b48c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7e86583539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7e86583539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7e8658353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7e8658353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Apply “micro-targeting” ad strategies (i.e. only send promotions to the high-conversion customers -&gt; increase the efficiency of monetization conversion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Since we know some specific features that significantly lead to high conversion rate, we can launch new marketing strategies targeting on these groups.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We believe the information we collected can also Help actuarial team to better understand the portrait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e86583539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e86583539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We can deliver some price discrimination strategies, for example, coupon attached with the quote policies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Just as we did in targeted marketing,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4713f6f7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4713f6f7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model is just a benchmark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7e602b48c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7e602b48c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XX% means if you randomly select a policy, the probability of correctly identify whether it is successfully converted is XX%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e602b48c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e602b48c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XX% means if you randomly select a policy, the probability of correctly identify whether it is successfully converted is XX%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e602b48c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e602b48c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XX% means if you randomly select a policy, the probability of correctly identify whether it is successfully converted is XX%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ITLE_ONLY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759113" y="261432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2"/>
          </p:nvPr>
        </p:nvSpPr>
        <p:spPr>
          <a:xfrm>
            <a:off x="5411863" y="261432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/>
          </p:nvPr>
        </p:nvSpPr>
        <p:spPr>
          <a:xfrm>
            <a:off x="792969" y="1793125"/>
            <a:ext cx="2797200" cy="644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 idx="3"/>
          </p:nvPr>
        </p:nvSpPr>
        <p:spPr>
          <a:xfrm>
            <a:off x="5445719" y="1793125"/>
            <a:ext cx="2797200" cy="644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bg>
      <p:bgPr>
        <a:noFill/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2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/>
          </p:nvPr>
        </p:nvSpPr>
        <p:spPr>
          <a:xfrm>
            <a:off x="1026250" y="1088075"/>
            <a:ext cx="2500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877800" y="2337500"/>
            <a:ext cx="27972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2"/>
          </p:nvPr>
        </p:nvSpPr>
        <p:spPr>
          <a:xfrm>
            <a:off x="5455475" y="2337500"/>
            <a:ext cx="27972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3"/>
          </p:nvPr>
        </p:nvSpPr>
        <p:spPr>
          <a:xfrm>
            <a:off x="5603975" y="1088075"/>
            <a:ext cx="2500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1257350"/>
            <a:ext cx="9146858" cy="3459589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66300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3"/>
          </p:nvPr>
        </p:nvSpPr>
        <p:spPr>
          <a:xfrm>
            <a:off x="46460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 idx="4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46075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 idx="6"/>
          </p:nvPr>
        </p:nvSpPr>
        <p:spPr>
          <a:xfrm>
            <a:off x="606010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ONLY_1_1">
    <p:bg>
      <p:bgPr>
        <a:noFill/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75" y="469725"/>
            <a:ext cx="3050100" cy="41994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chemeClr val="accent2">
              <a:alpha val="597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3043625" y="600200"/>
            <a:ext cx="3048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 idx="2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 idx="3"/>
          </p:nvPr>
        </p:nvSpPr>
        <p:spPr>
          <a:xfrm>
            <a:off x="3690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4"/>
          </p:nvPr>
        </p:nvSpPr>
        <p:spPr>
          <a:xfrm>
            <a:off x="3690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ctrTitle" idx="5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6"/>
          </p:nvPr>
        </p:nvSpPr>
        <p:spPr>
          <a:xfrm>
            <a:off x="6738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1693175"/>
            <a:ext cx="9144000" cy="34506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1716225" y="2657664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1716225" y="28457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2" hasCustomPrompt="1"/>
          </p:nvPr>
        </p:nvSpPr>
        <p:spPr>
          <a:xfrm>
            <a:off x="1716237" y="20778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 idx="3"/>
          </p:nvPr>
        </p:nvSpPr>
        <p:spPr>
          <a:xfrm>
            <a:off x="4013600" y="2655600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013596" y="284045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 hasCustomPrompt="1"/>
          </p:nvPr>
        </p:nvSpPr>
        <p:spPr>
          <a:xfrm>
            <a:off x="4013612" y="207781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6"/>
          </p:nvPr>
        </p:nvSpPr>
        <p:spPr>
          <a:xfrm>
            <a:off x="6310975" y="2655615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7"/>
          </p:nvPr>
        </p:nvSpPr>
        <p:spPr>
          <a:xfrm>
            <a:off x="6310975" y="2840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8" hasCustomPrompt="1"/>
          </p:nvPr>
        </p:nvSpPr>
        <p:spPr>
          <a:xfrm>
            <a:off x="6310987" y="20778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ctrTitle" idx="9"/>
          </p:nvPr>
        </p:nvSpPr>
        <p:spPr>
          <a:xfrm>
            <a:off x="723600" y="600200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ctrTitle" idx="13"/>
          </p:nvPr>
        </p:nvSpPr>
        <p:spPr>
          <a:xfrm>
            <a:off x="1716225" y="4083352"/>
            <a:ext cx="2251800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4"/>
          </p:nvPr>
        </p:nvSpPr>
        <p:spPr>
          <a:xfrm>
            <a:off x="1716225" y="42692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 idx="15" hasCustomPrompt="1"/>
          </p:nvPr>
        </p:nvSpPr>
        <p:spPr>
          <a:xfrm>
            <a:off x="1716237" y="35047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ctrTitle" idx="16"/>
          </p:nvPr>
        </p:nvSpPr>
        <p:spPr>
          <a:xfrm>
            <a:off x="4013600" y="4081300"/>
            <a:ext cx="2251800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7"/>
          </p:nvPr>
        </p:nvSpPr>
        <p:spPr>
          <a:xfrm>
            <a:off x="4013596" y="426395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 idx="18" hasCustomPrompt="1"/>
          </p:nvPr>
        </p:nvSpPr>
        <p:spPr>
          <a:xfrm>
            <a:off x="4013612" y="350131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5"/>
          <p:cNvSpPr txBox="1">
            <a:spLocks noGrp="1"/>
          </p:cNvSpPr>
          <p:nvPr>
            <p:ph type="ctrTitle" idx="19"/>
          </p:nvPr>
        </p:nvSpPr>
        <p:spPr>
          <a:xfrm>
            <a:off x="6310975" y="4081315"/>
            <a:ext cx="2251800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20"/>
          </p:nvPr>
        </p:nvSpPr>
        <p:spPr>
          <a:xfrm>
            <a:off x="6310975" y="42639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1" hasCustomPrompt="1"/>
          </p:nvPr>
        </p:nvSpPr>
        <p:spPr>
          <a:xfrm>
            <a:off x="6310987" y="35013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">
  <p:cSld name="CUSTOM_1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3449675" y="1218000"/>
            <a:ext cx="5694300" cy="3925500"/>
          </a:xfrm>
          <a:prstGeom prst="rect">
            <a:avLst/>
          </a:prstGeom>
          <a:solidFill>
            <a:schemeClr val="accent2">
              <a:alpha val="597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-850" y="-3750"/>
            <a:ext cx="8037900" cy="46728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686700" y="1351150"/>
            <a:ext cx="7089300" cy="30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5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2031600" y="547625"/>
            <a:ext cx="50808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6_1_1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1964850" y="417100"/>
            <a:ext cx="52143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6_1_1_2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6_1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0" name="Google Shape;140;p1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ctrTitle" idx="2"/>
          </p:nvPr>
        </p:nvSpPr>
        <p:spPr>
          <a:xfrm>
            <a:off x="997150" y="1911616"/>
            <a:ext cx="2429400" cy="4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1298600" y="2232806"/>
            <a:ext cx="1826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ctrTitle" idx="3"/>
          </p:nvPr>
        </p:nvSpPr>
        <p:spPr>
          <a:xfrm>
            <a:off x="3469858" y="1909050"/>
            <a:ext cx="24294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4"/>
          </p:nvPr>
        </p:nvSpPr>
        <p:spPr>
          <a:xfrm>
            <a:off x="3627450" y="2228000"/>
            <a:ext cx="21141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ctrTitle" idx="5"/>
          </p:nvPr>
        </p:nvSpPr>
        <p:spPr>
          <a:xfrm>
            <a:off x="5942554" y="1909069"/>
            <a:ext cx="24294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6"/>
          </p:nvPr>
        </p:nvSpPr>
        <p:spPr>
          <a:xfrm>
            <a:off x="6100299" y="2228000"/>
            <a:ext cx="21141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ctrTitle" idx="7"/>
          </p:nvPr>
        </p:nvSpPr>
        <p:spPr>
          <a:xfrm>
            <a:off x="997150" y="3470520"/>
            <a:ext cx="24294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8"/>
          </p:nvPr>
        </p:nvSpPr>
        <p:spPr>
          <a:xfrm>
            <a:off x="1298600" y="3760315"/>
            <a:ext cx="1826400" cy="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ctrTitle" idx="9"/>
          </p:nvPr>
        </p:nvSpPr>
        <p:spPr>
          <a:xfrm>
            <a:off x="3469858" y="3468150"/>
            <a:ext cx="24294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3"/>
          </p:nvPr>
        </p:nvSpPr>
        <p:spPr>
          <a:xfrm>
            <a:off x="3771318" y="3753726"/>
            <a:ext cx="1826400" cy="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ctrTitle" idx="14"/>
          </p:nvPr>
        </p:nvSpPr>
        <p:spPr>
          <a:xfrm>
            <a:off x="5942554" y="3468165"/>
            <a:ext cx="24294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5"/>
          </p:nvPr>
        </p:nvSpPr>
        <p:spPr>
          <a:xfrm>
            <a:off x="6244150" y="3753727"/>
            <a:ext cx="1826400" cy="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_1_1_1_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ctrTitle"/>
          </p:nvPr>
        </p:nvSpPr>
        <p:spPr>
          <a:xfrm>
            <a:off x="1964850" y="435750"/>
            <a:ext cx="52143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56" name="Google Shape;156;p20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5954850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CUSTOM_10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59" name="Google Shape;159;p21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xfrm>
            <a:off x="2031600" y="547625"/>
            <a:ext cx="50808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/>
          <p:nvPr/>
        </p:nvSpPr>
        <p:spPr>
          <a:xfrm flipH="1">
            <a:off x="-350" y="0"/>
            <a:ext cx="6473400" cy="47286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5" name="Google Shape;165;p23"/>
          <p:cNvSpPr/>
          <p:nvPr/>
        </p:nvSpPr>
        <p:spPr>
          <a:xfrm flipH="1">
            <a:off x="-125" y="4105050"/>
            <a:ext cx="7635600" cy="10458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6" name="Google Shape;166;p23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7" name="Google Shape;167;p23"/>
          <p:cNvSpPr txBox="1">
            <a:spLocks noGrp="1"/>
          </p:cNvSpPr>
          <p:nvPr>
            <p:ph type="ctrTitle"/>
          </p:nvPr>
        </p:nvSpPr>
        <p:spPr>
          <a:xfrm flipH="1">
            <a:off x="1002100" y="569563"/>
            <a:ext cx="4468500" cy="8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1031025" y="1619425"/>
            <a:ext cx="1338600" cy="22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2567050" y="1619425"/>
            <a:ext cx="1338600" cy="22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103075" y="1619425"/>
            <a:ext cx="1338600" cy="22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ctrTitle" idx="2"/>
          </p:nvPr>
        </p:nvSpPr>
        <p:spPr>
          <a:xfrm>
            <a:off x="1031025" y="2213375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1077975" y="267486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ctrTitle" idx="3"/>
          </p:nvPr>
        </p:nvSpPr>
        <p:spPr>
          <a:xfrm>
            <a:off x="2567050" y="2213375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2614000" y="267486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ctrTitle" idx="5"/>
          </p:nvPr>
        </p:nvSpPr>
        <p:spPr>
          <a:xfrm>
            <a:off x="4103075" y="2213375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4150025" y="267486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 idx="7" hasCustomPrompt="1"/>
          </p:nvPr>
        </p:nvSpPr>
        <p:spPr>
          <a:xfrm>
            <a:off x="1190480" y="3106750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 idx="8" hasCustomPrompt="1"/>
          </p:nvPr>
        </p:nvSpPr>
        <p:spPr>
          <a:xfrm>
            <a:off x="2703030" y="3106750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3"/>
          <p:cNvSpPr txBox="1">
            <a:spLocks noGrp="1"/>
          </p:cNvSpPr>
          <p:nvPr>
            <p:ph type="title" idx="9" hasCustomPrompt="1"/>
          </p:nvPr>
        </p:nvSpPr>
        <p:spPr>
          <a:xfrm>
            <a:off x="4262830" y="3106750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1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flipH="1">
            <a:off x="-75" y="0"/>
            <a:ext cx="8240100" cy="46473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3" name="Google Shape;183;p24"/>
          <p:cNvSpPr txBox="1">
            <a:spLocks noGrp="1"/>
          </p:cNvSpPr>
          <p:nvPr>
            <p:ph type="ctrTitle"/>
          </p:nvPr>
        </p:nvSpPr>
        <p:spPr>
          <a:xfrm>
            <a:off x="831200" y="1762199"/>
            <a:ext cx="38673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1808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ctrTitle" idx="2"/>
          </p:nvPr>
        </p:nvSpPr>
        <p:spPr>
          <a:xfrm>
            <a:off x="5952775" y="2430600"/>
            <a:ext cx="1305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1_1_2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 flipH="1">
            <a:off x="-225" y="0"/>
            <a:ext cx="7932000" cy="46473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0" name="Google Shape;190;p25"/>
          <p:cNvSpPr txBox="1">
            <a:spLocks noGrp="1"/>
          </p:cNvSpPr>
          <p:nvPr>
            <p:ph type="ctrTitle"/>
          </p:nvPr>
        </p:nvSpPr>
        <p:spPr>
          <a:xfrm>
            <a:off x="831200" y="1808325"/>
            <a:ext cx="2819400" cy="6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19400" cy="11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7_2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4"/>
          <p:cNvCxnSpPr/>
          <p:nvPr/>
        </p:nvCxnSpPr>
        <p:spPr>
          <a:xfrm>
            <a:off x="3189625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7_2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5942275" y="-7350"/>
            <a:ext cx="3201900" cy="15477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900600"/>
            <a:ext cx="6561900" cy="42429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34377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34" name="Google Shape;34;p5"/>
          <p:cNvCxnSpPr/>
          <p:nvPr/>
        </p:nvCxnSpPr>
        <p:spPr>
          <a:xfrm>
            <a:off x="3189625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7_2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1" name="Google Shape;41;p6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7_2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 flipH="1">
            <a:off x="5942100" y="318625"/>
            <a:ext cx="3201900" cy="15477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1291050" y="627300"/>
            <a:ext cx="6561900" cy="38889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8" name="Google Shape;48;p7"/>
          <p:cNvCxnSpPr>
            <a:stCxn id="43" idx="0"/>
          </p:cNvCxnSpPr>
          <p:nvPr/>
        </p:nvCxnSpPr>
        <p:spPr>
          <a:xfrm>
            <a:off x="45720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7_2_1_1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 flipH="1">
            <a:off x="0" y="-7350"/>
            <a:ext cx="9144000" cy="51582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318625"/>
            <a:ext cx="3201900" cy="15477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1291050" y="627300"/>
            <a:ext cx="6561900" cy="38889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472407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 idx="2" hasCustomPrompt="1"/>
          </p:nvPr>
        </p:nvSpPr>
        <p:spPr>
          <a:xfrm>
            <a:off x="181372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55" name="Google Shape;55;p8"/>
          <p:cNvCxnSpPr>
            <a:stCxn id="50" idx="0"/>
          </p:cNvCxnSpPr>
          <p:nvPr/>
        </p:nvCxnSpPr>
        <p:spPr>
          <a:xfrm flipH="1">
            <a:off x="45633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42050" y="1445850"/>
            <a:ext cx="5308200" cy="24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◂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◂"/>
              <a:defRPr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◂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◂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7010473" y="1262675"/>
            <a:ext cx="1520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/>
          <p:nvPr/>
        </p:nvSpPr>
        <p:spPr>
          <a:xfrm flipH="1">
            <a:off x="0" y="0"/>
            <a:ext cx="301500" cy="51435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Title + text">
  <p:cSld name="CUSTOM_8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hyperlink" Target="mailto:roch.jia@emory.ed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hyperlink" Target="mailto:ruixin.li@emory.edu" TargetMode="External"/><Relationship Id="rId5" Type="http://schemas.openxmlformats.org/officeDocument/2006/relationships/hyperlink" Target="mailto:susie.li@emory.edu" TargetMode="External"/><Relationship Id="rId4" Type="http://schemas.openxmlformats.org/officeDocument/2006/relationships/hyperlink" Target="mailto:xinyi.zhang2@emory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subTitle" idx="1"/>
          </p:nvPr>
        </p:nvSpPr>
        <p:spPr>
          <a:xfrm>
            <a:off x="0" y="3380425"/>
            <a:ext cx="91440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Roboto Slab"/>
                <a:ea typeface="Roboto Slab"/>
                <a:cs typeface="Roboto Slab"/>
                <a:sym typeface="Roboto Slab"/>
              </a:rPr>
              <a:t>Team CSRR</a:t>
            </a:r>
            <a:endParaRPr sz="1400"/>
          </a:p>
        </p:txBody>
      </p:sp>
      <p:sp>
        <p:nvSpPr>
          <p:cNvPr id="198" name="Google Shape;198;p26"/>
          <p:cNvSpPr txBox="1">
            <a:spLocks noGrp="1"/>
          </p:cNvSpPr>
          <p:nvPr>
            <p:ph type="ctrTitle"/>
          </p:nvPr>
        </p:nvSpPr>
        <p:spPr>
          <a:xfrm>
            <a:off x="850250" y="1320225"/>
            <a:ext cx="7463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/>
              <a:t>Quote Conversion Prediction for Peace of Mind</a:t>
            </a:r>
            <a:r>
              <a:rPr lang="es" sz="5400"/>
              <a:t> </a:t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Exploration</a:t>
            </a:r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title" idx="2"/>
          </p:nvPr>
        </p:nvSpPr>
        <p:spPr>
          <a:xfrm>
            <a:off x="89196" y="34377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ctrTitle"/>
          </p:nvPr>
        </p:nvSpPr>
        <p:spPr>
          <a:xfrm>
            <a:off x="1964850" y="435750"/>
            <a:ext cx="52143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Overview</a:t>
            </a:r>
            <a:endParaRPr sz="2800"/>
          </a:p>
        </p:txBody>
      </p:sp>
      <p:cxnSp>
        <p:nvCxnSpPr>
          <p:cNvPr id="292" name="Google Shape;292;p36"/>
          <p:cNvCxnSpPr/>
          <p:nvPr/>
        </p:nvCxnSpPr>
        <p:spPr>
          <a:xfrm>
            <a:off x="1356338" y="2363650"/>
            <a:ext cx="267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6"/>
          <p:cNvCxnSpPr/>
          <p:nvPr/>
        </p:nvCxnSpPr>
        <p:spPr>
          <a:xfrm>
            <a:off x="1356338" y="3904725"/>
            <a:ext cx="267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6"/>
          <p:cNvCxnSpPr/>
          <p:nvPr/>
        </p:nvCxnSpPr>
        <p:spPr>
          <a:xfrm>
            <a:off x="5219538" y="2386738"/>
            <a:ext cx="267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5219550" y="1784916"/>
            <a:ext cx="31182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AVERAGE QUOTED AMOUNT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296" name="Google Shape;296;p36"/>
          <p:cNvGrpSpPr/>
          <p:nvPr/>
        </p:nvGrpSpPr>
        <p:grpSpPr>
          <a:xfrm>
            <a:off x="1329100" y="1405603"/>
            <a:ext cx="2674122" cy="769769"/>
            <a:chOff x="1356352" y="1342705"/>
            <a:chExt cx="2813385" cy="907532"/>
          </a:xfrm>
        </p:grpSpPr>
        <p:sp>
          <p:nvSpPr>
            <p:cNvPr id="297" name="Google Shape;297;p36"/>
            <p:cNvSpPr txBox="1"/>
            <p:nvPr/>
          </p:nvSpPr>
          <p:spPr>
            <a:xfrm>
              <a:off x="2893226" y="1433651"/>
              <a:ext cx="10641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39028</a:t>
              </a:r>
              <a:endParaRPr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8" name="Google Shape;298;p36"/>
            <p:cNvSpPr txBox="1"/>
            <p:nvPr/>
          </p:nvSpPr>
          <p:spPr>
            <a:xfrm>
              <a:off x="1508738" y="1342705"/>
              <a:ext cx="12765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40587</a:t>
              </a:r>
              <a:endParaRPr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9" name="Google Shape;299;p36"/>
            <p:cNvSpPr txBox="1"/>
            <p:nvPr/>
          </p:nvSpPr>
          <p:spPr>
            <a:xfrm>
              <a:off x="1356352" y="2037538"/>
              <a:ext cx="26010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GENDER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300" name="Google Shape;300;p36"/>
            <p:cNvGrpSpPr/>
            <p:nvPr/>
          </p:nvGrpSpPr>
          <p:grpSpPr>
            <a:xfrm>
              <a:off x="2430774" y="1503765"/>
              <a:ext cx="295536" cy="334667"/>
              <a:chOff x="-57950750" y="2296300"/>
              <a:chExt cx="279625" cy="316650"/>
            </a:xfrm>
          </p:grpSpPr>
          <p:sp>
            <p:nvSpPr>
              <p:cNvPr id="301" name="Google Shape;301;p36"/>
              <p:cNvSpPr/>
              <p:nvPr/>
            </p:nvSpPr>
            <p:spPr>
              <a:xfrm>
                <a:off x="-57847575" y="2528075"/>
                <a:ext cx="7325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190" extrusionOk="0">
                    <a:moveTo>
                      <a:pt x="414" y="0"/>
                    </a:moveTo>
                    <a:cubicBezTo>
                      <a:pt x="315" y="0"/>
                      <a:pt x="221" y="40"/>
                      <a:pt x="158" y="118"/>
                    </a:cubicBezTo>
                    <a:cubicBezTo>
                      <a:pt x="0" y="276"/>
                      <a:pt x="0" y="528"/>
                      <a:pt x="158" y="654"/>
                    </a:cubicBezTo>
                    <a:cubicBezTo>
                      <a:pt x="536" y="1000"/>
                      <a:pt x="1008" y="1189"/>
                      <a:pt x="1481" y="1189"/>
                    </a:cubicBezTo>
                    <a:cubicBezTo>
                      <a:pt x="1954" y="1189"/>
                      <a:pt x="2458" y="1000"/>
                      <a:pt x="2773" y="654"/>
                    </a:cubicBezTo>
                    <a:cubicBezTo>
                      <a:pt x="2930" y="496"/>
                      <a:pt x="2930" y="244"/>
                      <a:pt x="2773" y="118"/>
                    </a:cubicBezTo>
                    <a:cubicBezTo>
                      <a:pt x="2710" y="40"/>
                      <a:pt x="2623" y="0"/>
                      <a:pt x="2532" y="0"/>
                    </a:cubicBezTo>
                    <a:cubicBezTo>
                      <a:pt x="2442" y="0"/>
                      <a:pt x="2347" y="40"/>
                      <a:pt x="2269" y="118"/>
                    </a:cubicBezTo>
                    <a:cubicBezTo>
                      <a:pt x="2048" y="339"/>
                      <a:pt x="1733" y="433"/>
                      <a:pt x="1481" y="433"/>
                    </a:cubicBezTo>
                    <a:cubicBezTo>
                      <a:pt x="1197" y="433"/>
                      <a:pt x="882" y="339"/>
                      <a:pt x="693" y="118"/>
                    </a:cubicBezTo>
                    <a:cubicBezTo>
                      <a:pt x="615" y="40"/>
                      <a:pt x="512" y="0"/>
                      <a:pt x="4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-57857025" y="24467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-57782200" y="24467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6"/>
              <p:cNvSpPr/>
              <p:nvPr/>
            </p:nvSpPr>
            <p:spPr>
              <a:xfrm>
                <a:off x="-57950750" y="2296300"/>
                <a:ext cx="2796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12666" extrusionOk="0">
                    <a:moveTo>
                      <a:pt x="5639" y="694"/>
                    </a:moveTo>
                    <a:cubicBezTo>
                      <a:pt x="5955" y="694"/>
                      <a:pt x="6270" y="914"/>
                      <a:pt x="6333" y="1230"/>
                    </a:cubicBezTo>
                    <a:cubicBezTo>
                      <a:pt x="6381" y="1399"/>
                      <a:pt x="6523" y="1513"/>
                      <a:pt x="6701" y="1513"/>
                    </a:cubicBezTo>
                    <a:cubicBezTo>
                      <a:pt x="6754" y="1513"/>
                      <a:pt x="6810" y="1503"/>
                      <a:pt x="6868" y="1482"/>
                    </a:cubicBezTo>
                    <a:cubicBezTo>
                      <a:pt x="6931" y="1450"/>
                      <a:pt x="7057" y="1450"/>
                      <a:pt x="7120" y="1450"/>
                    </a:cubicBezTo>
                    <a:cubicBezTo>
                      <a:pt x="7435" y="1450"/>
                      <a:pt x="7719" y="1639"/>
                      <a:pt x="7845" y="1954"/>
                    </a:cubicBezTo>
                    <a:cubicBezTo>
                      <a:pt x="7876" y="2112"/>
                      <a:pt x="8034" y="2206"/>
                      <a:pt x="8191" y="2206"/>
                    </a:cubicBezTo>
                    <a:cubicBezTo>
                      <a:pt x="8632" y="2206"/>
                      <a:pt x="9010" y="2553"/>
                      <a:pt x="9010" y="3025"/>
                    </a:cubicBezTo>
                    <a:lnTo>
                      <a:pt x="9010" y="3970"/>
                    </a:lnTo>
                    <a:lnTo>
                      <a:pt x="8160" y="3088"/>
                    </a:lnTo>
                    <a:cubicBezTo>
                      <a:pt x="8084" y="3032"/>
                      <a:pt x="7986" y="2986"/>
                      <a:pt x="7885" y="2986"/>
                    </a:cubicBezTo>
                    <a:cubicBezTo>
                      <a:pt x="7818" y="2986"/>
                      <a:pt x="7750" y="3006"/>
                      <a:pt x="7687" y="3057"/>
                    </a:cubicBezTo>
                    <a:cubicBezTo>
                      <a:pt x="7073" y="3466"/>
                      <a:pt x="6364" y="3671"/>
                      <a:pt x="5655" y="3671"/>
                    </a:cubicBezTo>
                    <a:cubicBezTo>
                      <a:pt x="4946" y="3671"/>
                      <a:pt x="4237" y="3466"/>
                      <a:pt x="3623" y="3057"/>
                    </a:cubicBezTo>
                    <a:cubicBezTo>
                      <a:pt x="3560" y="3006"/>
                      <a:pt x="3492" y="2986"/>
                      <a:pt x="3425" y="2986"/>
                    </a:cubicBezTo>
                    <a:cubicBezTo>
                      <a:pt x="3324" y="2986"/>
                      <a:pt x="3226" y="3032"/>
                      <a:pt x="3151" y="3088"/>
                    </a:cubicBezTo>
                    <a:lnTo>
                      <a:pt x="2300" y="3970"/>
                    </a:lnTo>
                    <a:cubicBezTo>
                      <a:pt x="2268" y="3293"/>
                      <a:pt x="2253" y="3191"/>
                      <a:pt x="2245" y="3191"/>
                    </a:cubicBezTo>
                    <a:cubicBezTo>
                      <a:pt x="2241" y="3191"/>
                      <a:pt x="2239" y="3210"/>
                      <a:pt x="2238" y="3210"/>
                    </a:cubicBezTo>
                    <a:cubicBezTo>
                      <a:pt x="2237" y="3210"/>
                      <a:pt x="2237" y="3177"/>
                      <a:pt x="2237" y="3025"/>
                    </a:cubicBezTo>
                    <a:cubicBezTo>
                      <a:pt x="2237" y="2584"/>
                      <a:pt x="2615" y="2206"/>
                      <a:pt x="3088" y="2206"/>
                    </a:cubicBezTo>
                    <a:cubicBezTo>
                      <a:pt x="3245" y="2206"/>
                      <a:pt x="3403" y="2080"/>
                      <a:pt x="3434" y="1954"/>
                    </a:cubicBezTo>
                    <a:cubicBezTo>
                      <a:pt x="3560" y="1639"/>
                      <a:pt x="3812" y="1450"/>
                      <a:pt x="4127" y="1450"/>
                    </a:cubicBezTo>
                    <a:cubicBezTo>
                      <a:pt x="4222" y="1450"/>
                      <a:pt x="4348" y="1450"/>
                      <a:pt x="4411" y="1482"/>
                    </a:cubicBezTo>
                    <a:cubicBezTo>
                      <a:pt x="4449" y="1494"/>
                      <a:pt x="4491" y="1501"/>
                      <a:pt x="4532" y="1501"/>
                    </a:cubicBezTo>
                    <a:cubicBezTo>
                      <a:pt x="4695" y="1501"/>
                      <a:pt x="4865" y="1405"/>
                      <a:pt x="4915" y="1230"/>
                    </a:cubicBezTo>
                    <a:cubicBezTo>
                      <a:pt x="5009" y="914"/>
                      <a:pt x="5324" y="694"/>
                      <a:pt x="5639" y="694"/>
                    </a:cubicBezTo>
                    <a:close/>
                    <a:moveTo>
                      <a:pt x="1512" y="5955"/>
                    </a:moveTo>
                    <a:lnTo>
                      <a:pt x="1512" y="7467"/>
                    </a:lnTo>
                    <a:cubicBezTo>
                      <a:pt x="1071" y="7467"/>
                      <a:pt x="756" y="7152"/>
                      <a:pt x="756" y="6711"/>
                    </a:cubicBezTo>
                    <a:cubicBezTo>
                      <a:pt x="756" y="6333"/>
                      <a:pt x="1103" y="5955"/>
                      <a:pt x="1512" y="5955"/>
                    </a:cubicBezTo>
                    <a:close/>
                    <a:moveTo>
                      <a:pt x="9704" y="5955"/>
                    </a:moveTo>
                    <a:cubicBezTo>
                      <a:pt x="10082" y="5955"/>
                      <a:pt x="10428" y="6302"/>
                      <a:pt x="10428" y="6711"/>
                    </a:cubicBezTo>
                    <a:cubicBezTo>
                      <a:pt x="10428" y="7152"/>
                      <a:pt x="10113" y="7467"/>
                      <a:pt x="9704" y="7467"/>
                    </a:cubicBezTo>
                    <a:lnTo>
                      <a:pt x="9704" y="5955"/>
                    </a:lnTo>
                    <a:close/>
                    <a:moveTo>
                      <a:pt x="7813" y="3813"/>
                    </a:moveTo>
                    <a:lnTo>
                      <a:pt x="8979" y="5042"/>
                    </a:lnTo>
                    <a:lnTo>
                      <a:pt x="8979" y="8224"/>
                    </a:lnTo>
                    <a:lnTo>
                      <a:pt x="7971" y="8224"/>
                    </a:lnTo>
                    <a:cubicBezTo>
                      <a:pt x="7230" y="7767"/>
                      <a:pt x="6411" y="7538"/>
                      <a:pt x="5600" y="7538"/>
                    </a:cubicBezTo>
                    <a:cubicBezTo>
                      <a:pt x="4789" y="7538"/>
                      <a:pt x="3985" y="7767"/>
                      <a:pt x="3277" y="8224"/>
                    </a:cubicBezTo>
                    <a:lnTo>
                      <a:pt x="2237" y="8224"/>
                    </a:lnTo>
                    <a:lnTo>
                      <a:pt x="2237" y="5042"/>
                    </a:lnTo>
                    <a:lnTo>
                      <a:pt x="3434" y="3813"/>
                    </a:lnTo>
                    <a:cubicBezTo>
                      <a:pt x="4096" y="4207"/>
                      <a:pt x="4844" y="4404"/>
                      <a:pt x="5600" y="4404"/>
                    </a:cubicBezTo>
                    <a:cubicBezTo>
                      <a:pt x="6356" y="4404"/>
                      <a:pt x="7120" y="4207"/>
                      <a:pt x="7813" y="3813"/>
                    </a:cubicBezTo>
                    <a:close/>
                    <a:moveTo>
                      <a:pt x="5576" y="8302"/>
                    </a:moveTo>
                    <a:cubicBezTo>
                      <a:pt x="6285" y="8302"/>
                      <a:pt x="6994" y="8507"/>
                      <a:pt x="7593" y="8917"/>
                    </a:cubicBezTo>
                    <a:cubicBezTo>
                      <a:pt x="7687" y="8980"/>
                      <a:pt x="7719" y="8980"/>
                      <a:pt x="7813" y="8980"/>
                    </a:cubicBezTo>
                    <a:lnTo>
                      <a:pt x="8916" y="8980"/>
                    </a:lnTo>
                    <a:cubicBezTo>
                      <a:pt x="8758" y="10649"/>
                      <a:pt x="7341" y="11973"/>
                      <a:pt x="5608" y="11973"/>
                    </a:cubicBezTo>
                    <a:cubicBezTo>
                      <a:pt x="3875" y="11973"/>
                      <a:pt x="2457" y="10649"/>
                      <a:pt x="2237" y="8980"/>
                    </a:cubicBezTo>
                    <a:lnTo>
                      <a:pt x="3340" y="8980"/>
                    </a:lnTo>
                    <a:cubicBezTo>
                      <a:pt x="3434" y="8980"/>
                      <a:pt x="3466" y="8980"/>
                      <a:pt x="3560" y="8917"/>
                    </a:cubicBezTo>
                    <a:cubicBezTo>
                      <a:pt x="4159" y="8507"/>
                      <a:pt x="4868" y="8302"/>
                      <a:pt x="5576" y="8302"/>
                    </a:cubicBezTo>
                    <a:close/>
                    <a:moveTo>
                      <a:pt x="5608" y="1"/>
                    </a:moveTo>
                    <a:cubicBezTo>
                      <a:pt x="5041" y="1"/>
                      <a:pt x="4568" y="316"/>
                      <a:pt x="4285" y="725"/>
                    </a:cubicBezTo>
                    <a:cubicBezTo>
                      <a:pt x="4231" y="720"/>
                      <a:pt x="4178" y="717"/>
                      <a:pt x="4125" y="717"/>
                    </a:cubicBezTo>
                    <a:cubicBezTo>
                      <a:pt x="3560" y="717"/>
                      <a:pt x="3063" y="1020"/>
                      <a:pt x="2804" y="1482"/>
                    </a:cubicBezTo>
                    <a:cubicBezTo>
                      <a:pt x="2048" y="1608"/>
                      <a:pt x="1512" y="2238"/>
                      <a:pt x="1512" y="3025"/>
                    </a:cubicBezTo>
                    <a:lnTo>
                      <a:pt x="1512" y="5231"/>
                    </a:lnTo>
                    <a:cubicBezTo>
                      <a:pt x="662" y="5231"/>
                      <a:pt x="0" y="5892"/>
                      <a:pt x="0" y="6711"/>
                    </a:cubicBezTo>
                    <a:cubicBezTo>
                      <a:pt x="0" y="7562"/>
                      <a:pt x="662" y="8224"/>
                      <a:pt x="1512" y="8224"/>
                    </a:cubicBezTo>
                    <a:lnTo>
                      <a:pt x="1512" y="8570"/>
                    </a:lnTo>
                    <a:cubicBezTo>
                      <a:pt x="1512" y="10807"/>
                      <a:pt x="3340" y="12666"/>
                      <a:pt x="5608" y="12666"/>
                    </a:cubicBezTo>
                    <a:cubicBezTo>
                      <a:pt x="7845" y="12666"/>
                      <a:pt x="9704" y="10807"/>
                      <a:pt x="9704" y="8570"/>
                    </a:cubicBezTo>
                    <a:lnTo>
                      <a:pt x="9704" y="8224"/>
                    </a:lnTo>
                    <a:cubicBezTo>
                      <a:pt x="10523" y="8224"/>
                      <a:pt x="11184" y="7562"/>
                      <a:pt x="11184" y="6711"/>
                    </a:cubicBezTo>
                    <a:cubicBezTo>
                      <a:pt x="11184" y="5892"/>
                      <a:pt x="10523" y="5231"/>
                      <a:pt x="9704" y="5231"/>
                    </a:cubicBezTo>
                    <a:lnTo>
                      <a:pt x="9704" y="3025"/>
                    </a:lnTo>
                    <a:cubicBezTo>
                      <a:pt x="9704" y="2238"/>
                      <a:pt x="9137" y="1608"/>
                      <a:pt x="8380" y="1482"/>
                    </a:cubicBezTo>
                    <a:cubicBezTo>
                      <a:pt x="8150" y="1020"/>
                      <a:pt x="7629" y="717"/>
                      <a:pt x="7060" y="717"/>
                    </a:cubicBezTo>
                    <a:cubicBezTo>
                      <a:pt x="7007" y="717"/>
                      <a:pt x="6953" y="720"/>
                      <a:pt x="6900" y="725"/>
                    </a:cubicBezTo>
                    <a:cubicBezTo>
                      <a:pt x="6616" y="253"/>
                      <a:pt x="6144" y="1"/>
                      <a:pt x="5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36"/>
            <p:cNvGrpSpPr/>
            <p:nvPr/>
          </p:nvGrpSpPr>
          <p:grpSpPr>
            <a:xfrm>
              <a:off x="3832559" y="1502935"/>
              <a:ext cx="337178" cy="336332"/>
              <a:chOff x="-57578225" y="1904075"/>
              <a:chExt cx="319025" cy="318225"/>
            </a:xfrm>
          </p:grpSpPr>
          <p:sp>
            <p:nvSpPr>
              <p:cNvPr id="306" name="Google Shape;306;p36"/>
              <p:cNvSpPr/>
              <p:nvPr/>
            </p:nvSpPr>
            <p:spPr>
              <a:xfrm>
                <a:off x="-57578225" y="1904075"/>
                <a:ext cx="319025" cy="318225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12729" extrusionOk="0">
                    <a:moveTo>
                      <a:pt x="4601" y="1418"/>
                    </a:moveTo>
                    <a:cubicBezTo>
                      <a:pt x="4632" y="1702"/>
                      <a:pt x="4727" y="1922"/>
                      <a:pt x="4790" y="2206"/>
                    </a:cubicBezTo>
                    <a:cubicBezTo>
                      <a:pt x="3687" y="2962"/>
                      <a:pt x="2994" y="4254"/>
                      <a:pt x="2994" y="5640"/>
                    </a:cubicBezTo>
                    <a:lnTo>
                      <a:pt x="2994" y="5986"/>
                    </a:lnTo>
                    <a:cubicBezTo>
                      <a:pt x="2710" y="5986"/>
                      <a:pt x="2458" y="6081"/>
                      <a:pt x="2238" y="6175"/>
                    </a:cubicBezTo>
                    <a:lnTo>
                      <a:pt x="2238" y="5608"/>
                    </a:lnTo>
                    <a:cubicBezTo>
                      <a:pt x="2238" y="3876"/>
                      <a:pt x="3183" y="2300"/>
                      <a:pt x="4601" y="1418"/>
                    </a:cubicBezTo>
                    <a:close/>
                    <a:moveTo>
                      <a:pt x="7121" y="757"/>
                    </a:moveTo>
                    <a:cubicBezTo>
                      <a:pt x="9799" y="757"/>
                      <a:pt x="12004" y="2930"/>
                      <a:pt x="12004" y="5640"/>
                    </a:cubicBezTo>
                    <a:lnTo>
                      <a:pt x="12004" y="6238"/>
                    </a:lnTo>
                    <a:cubicBezTo>
                      <a:pt x="11752" y="6112"/>
                      <a:pt x="11532" y="6018"/>
                      <a:pt x="11248" y="6018"/>
                    </a:cubicBezTo>
                    <a:lnTo>
                      <a:pt x="10902" y="6018"/>
                    </a:lnTo>
                    <a:cubicBezTo>
                      <a:pt x="8098" y="6018"/>
                      <a:pt x="5703" y="3907"/>
                      <a:pt x="5325" y="1103"/>
                    </a:cubicBezTo>
                    <a:cubicBezTo>
                      <a:pt x="5861" y="883"/>
                      <a:pt x="6491" y="757"/>
                      <a:pt x="7121" y="757"/>
                    </a:cubicBezTo>
                    <a:close/>
                    <a:moveTo>
                      <a:pt x="2994" y="6742"/>
                    </a:moveTo>
                    <a:lnTo>
                      <a:pt x="2994" y="8223"/>
                    </a:lnTo>
                    <a:cubicBezTo>
                      <a:pt x="2616" y="8223"/>
                      <a:pt x="2238" y="7971"/>
                      <a:pt x="2238" y="7436"/>
                    </a:cubicBezTo>
                    <a:cubicBezTo>
                      <a:pt x="2269" y="7058"/>
                      <a:pt x="2584" y="6742"/>
                      <a:pt x="2994" y="6742"/>
                    </a:cubicBezTo>
                    <a:close/>
                    <a:moveTo>
                      <a:pt x="11248" y="6742"/>
                    </a:moveTo>
                    <a:cubicBezTo>
                      <a:pt x="11658" y="6742"/>
                      <a:pt x="12004" y="7058"/>
                      <a:pt x="12004" y="7499"/>
                    </a:cubicBezTo>
                    <a:cubicBezTo>
                      <a:pt x="12004" y="7908"/>
                      <a:pt x="11658" y="8223"/>
                      <a:pt x="11248" y="8223"/>
                    </a:cubicBezTo>
                    <a:lnTo>
                      <a:pt x="11248" y="6742"/>
                    </a:lnTo>
                    <a:close/>
                    <a:moveTo>
                      <a:pt x="1828" y="8444"/>
                    </a:moveTo>
                    <a:cubicBezTo>
                      <a:pt x="2112" y="8790"/>
                      <a:pt x="2553" y="8979"/>
                      <a:pt x="3025" y="8979"/>
                    </a:cubicBezTo>
                    <a:cubicBezTo>
                      <a:pt x="3088" y="9830"/>
                      <a:pt x="3466" y="10681"/>
                      <a:pt x="4034" y="11311"/>
                    </a:cubicBezTo>
                    <a:cubicBezTo>
                      <a:pt x="3656" y="11752"/>
                      <a:pt x="3183" y="11972"/>
                      <a:pt x="2616" y="11972"/>
                    </a:cubicBezTo>
                    <a:cubicBezTo>
                      <a:pt x="1608" y="11972"/>
                      <a:pt x="789" y="11153"/>
                      <a:pt x="789" y="10113"/>
                    </a:cubicBezTo>
                    <a:cubicBezTo>
                      <a:pt x="789" y="9420"/>
                      <a:pt x="1198" y="8759"/>
                      <a:pt x="1828" y="8444"/>
                    </a:cubicBezTo>
                    <a:close/>
                    <a:moveTo>
                      <a:pt x="5042" y="2962"/>
                    </a:moveTo>
                    <a:cubicBezTo>
                      <a:pt x="5987" y="5073"/>
                      <a:pt x="8066" y="6616"/>
                      <a:pt x="10461" y="6774"/>
                    </a:cubicBezTo>
                    <a:lnTo>
                      <a:pt x="10461" y="8664"/>
                    </a:lnTo>
                    <a:cubicBezTo>
                      <a:pt x="10492" y="10492"/>
                      <a:pt x="8980" y="11972"/>
                      <a:pt x="7121" y="11972"/>
                    </a:cubicBezTo>
                    <a:cubicBezTo>
                      <a:pt x="5262" y="11972"/>
                      <a:pt x="3719" y="10460"/>
                      <a:pt x="3719" y="8633"/>
                    </a:cubicBezTo>
                    <a:lnTo>
                      <a:pt x="3719" y="5640"/>
                    </a:lnTo>
                    <a:cubicBezTo>
                      <a:pt x="3719" y="4600"/>
                      <a:pt x="4254" y="3592"/>
                      <a:pt x="5042" y="2962"/>
                    </a:cubicBezTo>
                    <a:close/>
                    <a:moveTo>
                      <a:pt x="7121" y="0"/>
                    </a:moveTo>
                    <a:cubicBezTo>
                      <a:pt x="5577" y="0"/>
                      <a:pt x="4191" y="631"/>
                      <a:pt x="3151" y="1670"/>
                    </a:cubicBezTo>
                    <a:cubicBezTo>
                      <a:pt x="2080" y="2710"/>
                      <a:pt x="1482" y="4128"/>
                      <a:pt x="1482" y="5640"/>
                    </a:cubicBezTo>
                    <a:lnTo>
                      <a:pt x="1482" y="7751"/>
                    </a:lnTo>
                    <a:cubicBezTo>
                      <a:pt x="568" y="8192"/>
                      <a:pt x="1" y="9105"/>
                      <a:pt x="1" y="10113"/>
                    </a:cubicBezTo>
                    <a:cubicBezTo>
                      <a:pt x="1" y="11594"/>
                      <a:pt x="1167" y="12728"/>
                      <a:pt x="2584" y="12728"/>
                    </a:cubicBezTo>
                    <a:cubicBezTo>
                      <a:pt x="3340" y="12728"/>
                      <a:pt x="4034" y="12413"/>
                      <a:pt x="4569" y="11846"/>
                    </a:cubicBezTo>
                    <a:cubicBezTo>
                      <a:pt x="5262" y="12413"/>
                      <a:pt x="6176" y="12728"/>
                      <a:pt x="7121" y="12728"/>
                    </a:cubicBezTo>
                    <a:cubicBezTo>
                      <a:pt x="8224" y="12728"/>
                      <a:pt x="9232" y="12287"/>
                      <a:pt x="10020" y="11500"/>
                    </a:cubicBezTo>
                    <a:cubicBezTo>
                      <a:pt x="10744" y="10838"/>
                      <a:pt x="11122" y="9924"/>
                      <a:pt x="11217" y="8979"/>
                    </a:cubicBezTo>
                    <a:cubicBezTo>
                      <a:pt x="12036" y="8979"/>
                      <a:pt x="12697" y="8318"/>
                      <a:pt x="12697" y="7499"/>
                    </a:cubicBezTo>
                    <a:lnTo>
                      <a:pt x="12697" y="5640"/>
                    </a:lnTo>
                    <a:cubicBezTo>
                      <a:pt x="12760" y="4128"/>
                      <a:pt x="12162" y="2710"/>
                      <a:pt x="11091" y="1670"/>
                    </a:cubicBezTo>
                    <a:cubicBezTo>
                      <a:pt x="10020" y="599"/>
                      <a:pt x="8602" y="0"/>
                      <a:pt x="7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6"/>
              <p:cNvSpPr/>
              <p:nvPr/>
            </p:nvSpPr>
            <p:spPr>
              <a:xfrm>
                <a:off x="-57446675" y="2073400"/>
                <a:ext cx="18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8"/>
                    </a:cubicBezTo>
                    <a:cubicBezTo>
                      <a:pt x="0" y="568"/>
                      <a:pt x="158" y="726"/>
                      <a:pt x="347" y="726"/>
                    </a:cubicBezTo>
                    <a:cubicBezTo>
                      <a:pt x="567" y="726"/>
                      <a:pt x="725" y="568"/>
                      <a:pt x="725" y="348"/>
                    </a:cubicBezTo>
                    <a:cubicBezTo>
                      <a:pt x="725" y="158"/>
                      <a:pt x="567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>
                <a:off x="-57371850" y="2073400"/>
                <a:ext cx="18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8"/>
                    </a:cubicBezTo>
                    <a:cubicBezTo>
                      <a:pt x="0" y="537"/>
                      <a:pt x="158" y="726"/>
                      <a:pt x="347" y="726"/>
                    </a:cubicBezTo>
                    <a:cubicBezTo>
                      <a:pt x="567" y="726"/>
                      <a:pt x="725" y="537"/>
                      <a:pt x="725" y="348"/>
                    </a:cubicBezTo>
                    <a:cubicBezTo>
                      <a:pt x="725" y="158"/>
                      <a:pt x="567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6"/>
              <p:cNvSpPr/>
              <p:nvPr/>
            </p:nvSpPr>
            <p:spPr>
              <a:xfrm>
                <a:off x="-57436450" y="2136625"/>
                <a:ext cx="7250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190" extrusionOk="0">
                    <a:moveTo>
                      <a:pt x="387" y="0"/>
                    </a:moveTo>
                    <a:cubicBezTo>
                      <a:pt x="292" y="0"/>
                      <a:pt x="206" y="40"/>
                      <a:pt x="158" y="118"/>
                    </a:cubicBezTo>
                    <a:cubicBezTo>
                      <a:pt x="1" y="276"/>
                      <a:pt x="1" y="496"/>
                      <a:pt x="158" y="622"/>
                    </a:cubicBezTo>
                    <a:cubicBezTo>
                      <a:pt x="505" y="969"/>
                      <a:pt x="977" y="1190"/>
                      <a:pt x="1450" y="1190"/>
                    </a:cubicBezTo>
                    <a:cubicBezTo>
                      <a:pt x="1923" y="1190"/>
                      <a:pt x="2427" y="969"/>
                      <a:pt x="2742" y="622"/>
                    </a:cubicBezTo>
                    <a:cubicBezTo>
                      <a:pt x="2899" y="465"/>
                      <a:pt x="2899" y="244"/>
                      <a:pt x="2742" y="118"/>
                    </a:cubicBezTo>
                    <a:cubicBezTo>
                      <a:pt x="2679" y="40"/>
                      <a:pt x="2592" y="0"/>
                      <a:pt x="2502" y="0"/>
                    </a:cubicBezTo>
                    <a:cubicBezTo>
                      <a:pt x="2411" y="0"/>
                      <a:pt x="2316" y="40"/>
                      <a:pt x="2238" y="118"/>
                    </a:cubicBezTo>
                    <a:cubicBezTo>
                      <a:pt x="2049" y="307"/>
                      <a:pt x="1734" y="433"/>
                      <a:pt x="1450" y="433"/>
                    </a:cubicBezTo>
                    <a:cubicBezTo>
                      <a:pt x="1167" y="433"/>
                      <a:pt x="851" y="307"/>
                      <a:pt x="662" y="118"/>
                    </a:cubicBezTo>
                    <a:cubicBezTo>
                      <a:pt x="584" y="40"/>
                      <a:pt x="481" y="0"/>
                      <a:pt x="3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0" name="Google Shape;310;p36"/>
          <p:cNvSpPr txBox="1"/>
          <p:nvPr/>
        </p:nvSpPr>
        <p:spPr>
          <a:xfrm>
            <a:off x="6025958" y="1174938"/>
            <a:ext cx="21972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5876 </a:t>
            </a:r>
            <a:endParaRPr sz="29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11" name="Google Shape;311;p36"/>
          <p:cNvGrpSpPr/>
          <p:nvPr/>
        </p:nvGrpSpPr>
        <p:grpSpPr>
          <a:xfrm>
            <a:off x="5499019" y="1338970"/>
            <a:ext cx="275201" cy="272836"/>
            <a:chOff x="-66165478" y="1914325"/>
            <a:chExt cx="316650" cy="316625"/>
          </a:xfrm>
        </p:grpSpPr>
        <p:sp>
          <p:nvSpPr>
            <p:cNvPr id="312" name="Google Shape;312;p36"/>
            <p:cNvSpPr/>
            <p:nvPr/>
          </p:nvSpPr>
          <p:spPr>
            <a:xfrm>
              <a:off x="-66058353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-66165478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14" name="Google Shape;314;p36"/>
          <p:cNvSpPr txBox="1"/>
          <p:nvPr/>
        </p:nvSpPr>
        <p:spPr>
          <a:xfrm>
            <a:off x="5272147" y="2007580"/>
            <a:ext cx="21972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From 15 to 108608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15" name="Google Shape;315;p36"/>
          <p:cNvGrpSpPr/>
          <p:nvPr/>
        </p:nvGrpSpPr>
        <p:grpSpPr>
          <a:xfrm>
            <a:off x="5219526" y="2856465"/>
            <a:ext cx="3645622" cy="706344"/>
            <a:chOff x="4990789" y="3128165"/>
            <a:chExt cx="3645622" cy="706344"/>
          </a:xfrm>
        </p:grpSpPr>
        <p:sp>
          <p:nvSpPr>
            <p:cNvPr id="316" name="Google Shape;316;p36"/>
            <p:cNvSpPr txBox="1"/>
            <p:nvPr/>
          </p:nvSpPr>
          <p:spPr>
            <a:xfrm>
              <a:off x="7359910" y="3144414"/>
              <a:ext cx="12765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12291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17" name="Google Shape;317;p36"/>
            <p:cNvSpPr txBox="1"/>
            <p:nvPr/>
          </p:nvSpPr>
          <p:spPr>
            <a:xfrm>
              <a:off x="7359910" y="3605834"/>
              <a:ext cx="12765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36871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318" name="Google Shape;318;p36"/>
            <p:cNvGrpSpPr/>
            <p:nvPr/>
          </p:nvGrpSpPr>
          <p:grpSpPr>
            <a:xfrm>
              <a:off x="5660180" y="3128165"/>
              <a:ext cx="996333" cy="246257"/>
              <a:chOff x="3212610" y="1680550"/>
              <a:chExt cx="1139773" cy="281744"/>
            </a:xfrm>
          </p:grpSpPr>
          <p:sp>
            <p:nvSpPr>
              <p:cNvPr id="319" name="Google Shape;319;p36"/>
              <p:cNvSpPr/>
              <p:nvPr/>
            </p:nvSpPr>
            <p:spPr>
              <a:xfrm>
                <a:off x="3262675" y="172515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CCCCCC"/>
                  </a:solidFill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3212610" y="1680550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3262667" y="1725153"/>
                <a:ext cx="3309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36"/>
            <p:cNvGrpSpPr/>
            <p:nvPr/>
          </p:nvGrpSpPr>
          <p:grpSpPr>
            <a:xfrm>
              <a:off x="5660180" y="3588251"/>
              <a:ext cx="996333" cy="246257"/>
              <a:chOff x="3212610" y="2869329"/>
              <a:chExt cx="1139773" cy="281744"/>
            </a:xfrm>
          </p:grpSpPr>
          <p:sp>
            <p:nvSpPr>
              <p:cNvPr id="323" name="Google Shape;323;p36"/>
              <p:cNvSpPr/>
              <p:nvPr/>
            </p:nvSpPr>
            <p:spPr>
              <a:xfrm>
                <a:off x="3262675" y="291466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CCCCCC"/>
                  </a:solidFill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3212610" y="2869329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6"/>
              <p:cNvSpPr/>
              <p:nvPr/>
            </p:nvSpPr>
            <p:spPr>
              <a:xfrm>
                <a:off x="3262594" y="2917380"/>
                <a:ext cx="7803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36"/>
            <p:cNvCxnSpPr/>
            <p:nvPr/>
          </p:nvCxnSpPr>
          <p:spPr>
            <a:xfrm>
              <a:off x="6656299" y="3250752"/>
              <a:ext cx="54348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7" name="Google Shape;327;p36"/>
            <p:cNvCxnSpPr/>
            <p:nvPr/>
          </p:nvCxnSpPr>
          <p:spPr>
            <a:xfrm>
              <a:off x="6656299" y="3715475"/>
              <a:ext cx="54348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28" name="Google Shape;328;p36"/>
            <p:cNvSpPr txBox="1"/>
            <p:nvPr/>
          </p:nvSpPr>
          <p:spPr>
            <a:xfrm>
              <a:off x="5046464" y="3144400"/>
              <a:ext cx="7440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Test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9" name="Google Shape;329;p36"/>
            <p:cNvSpPr txBox="1"/>
            <p:nvPr/>
          </p:nvSpPr>
          <p:spPr>
            <a:xfrm>
              <a:off x="4990789" y="3604863"/>
              <a:ext cx="7440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Train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330" name="Google Shape;330;p36"/>
          <p:cNvGrpSpPr/>
          <p:nvPr/>
        </p:nvGrpSpPr>
        <p:grpSpPr>
          <a:xfrm>
            <a:off x="4690328" y="4032537"/>
            <a:ext cx="4334693" cy="706278"/>
            <a:chOff x="4450053" y="3966587"/>
            <a:chExt cx="4334693" cy="706278"/>
          </a:xfrm>
        </p:grpSpPr>
        <p:sp>
          <p:nvSpPr>
            <p:cNvPr id="331" name="Google Shape;331;p36"/>
            <p:cNvSpPr txBox="1"/>
            <p:nvPr/>
          </p:nvSpPr>
          <p:spPr>
            <a:xfrm>
              <a:off x="7461271" y="3982911"/>
              <a:ext cx="1323475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32751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32" name="Google Shape;332;p36"/>
            <p:cNvSpPr txBox="1"/>
            <p:nvPr/>
          </p:nvSpPr>
          <p:spPr>
            <a:xfrm>
              <a:off x="7461271" y="4444331"/>
              <a:ext cx="1323475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4120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333" name="Google Shape;333;p36"/>
            <p:cNvGrpSpPr/>
            <p:nvPr/>
          </p:nvGrpSpPr>
          <p:grpSpPr>
            <a:xfrm>
              <a:off x="5699157" y="3966587"/>
              <a:ext cx="1033057" cy="246245"/>
              <a:chOff x="3212610" y="1680550"/>
              <a:chExt cx="1139773" cy="281744"/>
            </a:xfrm>
          </p:grpSpPr>
          <p:sp>
            <p:nvSpPr>
              <p:cNvPr id="334" name="Google Shape;334;p36"/>
              <p:cNvSpPr/>
              <p:nvPr/>
            </p:nvSpPr>
            <p:spPr>
              <a:xfrm>
                <a:off x="3262675" y="172515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CCCCCC"/>
                  </a:solidFill>
                </a:endParaRPr>
              </a:p>
            </p:txBody>
          </p:sp>
          <p:sp>
            <p:nvSpPr>
              <p:cNvPr id="335" name="Google Shape;335;p36"/>
              <p:cNvSpPr/>
              <p:nvPr/>
            </p:nvSpPr>
            <p:spPr>
              <a:xfrm>
                <a:off x="3212610" y="1680550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6"/>
              <p:cNvSpPr/>
              <p:nvPr/>
            </p:nvSpPr>
            <p:spPr>
              <a:xfrm>
                <a:off x="3262693" y="1725159"/>
                <a:ext cx="9402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36"/>
            <p:cNvGrpSpPr/>
            <p:nvPr/>
          </p:nvGrpSpPr>
          <p:grpSpPr>
            <a:xfrm>
              <a:off x="5699157" y="4426620"/>
              <a:ext cx="1033057" cy="246245"/>
              <a:chOff x="3212610" y="2869329"/>
              <a:chExt cx="1139773" cy="281744"/>
            </a:xfrm>
          </p:grpSpPr>
          <p:sp>
            <p:nvSpPr>
              <p:cNvPr id="338" name="Google Shape;338;p36"/>
              <p:cNvSpPr/>
              <p:nvPr/>
            </p:nvSpPr>
            <p:spPr>
              <a:xfrm>
                <a:off x="3262675" y="291466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CCCCCC"/>
                  </a:solidFill>
                </a:endParaRPr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>
                <a:off x="3212610" y="2869329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>
                <a:off x="3262640" y="2917390"/>
                <a:ext cx="906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1" name="Google Shape;341;p36"/>
            <p:cNvCxnSpPr/>
            <p:nvPr/>
          </p:nvCxnSpPr>
          <p:spPr>
            <a:xfrm>
              <a:off x="6731767" y="4089249"/>
              <a:ext cx="563604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42" name="Google Shape;342;p36"/>
            <p:cNvCxnSpPr/>
            <p:nvPr/>
          </p:nvCxnSpPr>
          <p:spPr>
            <a:xfrm>
              <a:off x="6731767" y="4553972"/>
              <a:ext cx="563604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43" name="Google Shape;343;p36"/>
            <p:cNvSpPr txBox="1"/>
            <p:nvPr/>
          </p:nvSpPr>
          <p:spPr>
            <a:xfrm>
              <a:off x="4450053" y="3982900"/>
              <a:ext cx="11427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Unconverted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44" name="Google Shape;344;p36"/>
            <p:cNvSpPr txBox="1"/>
            <p:nvPr/>
          </p:nvSpPr>
          <p:spPr>
            <a:xfrm>
              <a:off x="4450056" y="4443400"/>
              <a:ext cx="11427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     Converted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cxnSp>
        <p:nvCxnSpPr>
          <p:cNvPr id="345" name="Google Shape;345;p36"/>
          <p:cNvCxnSpPr/>
          <p:nvPr/>
        </p:nvCxnSpPr>
        <p:spPr>
          <a:xfrm>
            <a:off x="5219550" y="3904713"/>
            <a:ext cx="267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6" name="Google Shape;346;p36"/>
          <p:cNvGrpSpPr/>
          <p:nvPr/>
        </p:nvGrpSpPr>
        <p:grpSpPr>
          <a:xfrm>
            <a:off x="1609900" y="4052338"/>
            <a:ext cx="3276300" cy="731013"/>
            <a:chOff x="1426075" y="4256838"/>
            <a:chExt cx="3276300" cy="731013"/>
          </a:xfrm>
        </p:grpSpPr>
        <p:sp>
          <p:nvSpPr>
            <p:cNvPr id="347" name="Google Shape;347;p36"/>
            <p:cNvSpPr txBox="1"/>
            <p:nvPr/>
          </p:nvSpPr>
          <p:spPr>
            <a:xfrm>
              <a:off x="1861225" y="4256838"/>
              <a:ext cx="23085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9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49155</a:t>
              </a:r>
              <a:endParaRPr sz="29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48" name="Google Shape;348;p36"/>
            <p:cNvSpPr txBox="1"/>
            <p:nvPr/>
          </p:nvSpPr>
          <p:spPr>
            <a:xfrm>
              <a:off x="1426075" y="4775150"/>
              <a:ext cx="32763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Quoted Policy Number</a:t>
              </a:r>
              <a:endPara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349" name="Google Shape;349;p36"/>
          <p:cNvSpPr txBox="1"/>
          <p:nvPr/>
        </p:nvSpPr>
        <p:spPr>
          <a:xfrm>
            <a:off x="1280150" y="350452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CAR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1329100" y="2884750"/>
            <a:ext cx="51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19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2686450" y="2884750"/>
            <a:ext cx="112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1946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1763500" y="31236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brands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353" name="Google Shape;353;p36"/>
          <p:cNvSpPr txBox="1"/>
          <p:nvPr/>
        </p:nvSpPr>
        <p:spPr>
          <a:xfrm>
            <a:off x="3463975" y="3123650"/>
            <a:ext cx="80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models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>
            <a:spLocks noGrp="1"/>
          </p:cNvSpPr>
          <p:nvPr>
            <p:ph type="ctrTitle"/>
          </p:nvPr>
        </p:nvSpPr>
        <p:spPr>
          <a:xfrm>
            <a:off x="1964850" y="417100"/>
            <a:ext cx="52143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Exploration</a:t>
            </a:r>
            <a:endParaRPr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5" y="1483950"/>
            <a:ext cx="8433877" cy="30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150" y="1585050"/>
            <a:ext cx="1278675" cy="65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>
            <a:spLocks noGrp="1"/>
          </p:cNvSpPr>
          <p:nvPr>
            <p:ph type="ctrTitle"/>
          </p:nvPr>
        </p:nvSpPr>
        <p:spPr>
          <a:xfrm>
            <a:off x="-1333125" y="0"/>
            <a:ext cx="52143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Exploration</a:t>
            </a:r>
            <a:endParaRPr/>
          </a:p>
        </p:txBody>
      </p:sp>
      <p:pic>
        <p:nvPicPr>
          <p:cNvPr id="366" name="Google Shape;3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75" y="551600"/>
            <a:ext cx="8182176" cy="451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Processing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title" idx="2"/>
          </p:nvPr>
        </p:nvSpPr>
        <p:spPr>
          <a:xfrm>
            <a:off x="89196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ctrTitle"/>
          </p:nvPr>
        </p:nvSpPr>
        <p:spPr>
          <a:xfrm>
            <a:off x="1964850" y="451975"/>
            <a:ext cx="52143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Processing</a:t>
            </a:r>
            <a:endParaRPr/>
          </a:p>
        </p:txBody>
      </p:sp>
      <p:grpSp>
        <p:nvGrpSpPr>
          <p:cNvPr id="378" name="Google Shape;378;p40"/>
          <p:cNvGrpSpPr/>
          <p:nvPr/>
        </p:nvGrpSpPr>
        <p:grpSpPr>
          <a:xfrm>
            <a:off x="4659851" y="1267150"/>
            <a:ext cx="1175917" cy="642862"/>
            <a:chOff x="4862721" y="1292715"/>
            <a:chExt cx="1081800" cy="1195800"/>
          </a:xfrm>
        </p:grpSpPr>
        <p:sp>
          <p:nvSpPr>
            <p:cNvPr id="379" name="Google Shape;379;p40"/>
            <p:cNvSpPr/>
            <p:nvPr/>
          </p:nvSpPr>
          <p:spPr>
            <a:xfrm>
              <a:off x="4862721" y="1292715"/>
              <a:ext cx="1081800" cy="1195800"/>
            </a:xfrm>
            <a:prstGeom prst="rect">
              <a:avLst/>
            </a:prstGeom>
            <a:solidFill>
              <a:schemeClr val="accent1">
                <a:alpha val="564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latin typeface="Roboto Slab"/>
                  <a:ea typeface="Roboto Slab"/>
                  <a:cs typeface="Roboto Slab"/>
                  <a:sym typeface="Roboto Slab"/>
                </a:rPr>
                <a:t>Policies</a:t>
              </a:r>
              <a:endParaRPr b="1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5640723" y="2043490"/>
              <a:ext cx="6082" cy="28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40"/>
          <p:cNvGrpSpPr/>
          <p:nvPr/>
        </p:nvGrpSpPr>
        <p:grpSpPr>
          <a:xfrm>
            <a:off x="564568" y="1471591"/>
            <a:ext cx="197098" cy="233969"/>
            <a:chOff x="-59400775" y="4084200"/>
            <a:chExt cx="311125" cy="315875"/>
          </a:xfrm>
        </p:grpSpPr>
        <p:sp>
          <p:nvSpPr>
            <p:cNvPr id="382" name="Google Shape;382;p4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88" name="Google Shape;388;p40"/>
          <p:cNvSpPr/>
          <p:nvPr/>
        </p:nvSpPr>
        <p:spPr>
          <a:xfrm>
            <a:off x="2438588" y="1309275"/>
            <a:ext cx="11760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Drivers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6881025" y="1309275"/>
            <a:ext cx="11760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Vehicles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390" name="Google Shape;390;p40"/>
          <p:cNvCxnSpPr>
            <a:stCxn id="388" idx="3"/>
            <a:endCxn id="379" idx="1"/>
          </p:cNvCxnSpPr>
          <p:nvPr/>
        </p:nvCxnSpPr>
        <p:spPr>
          <a:xfrm>
            <a:off x="3614588" y="1588575"/>
            <a:ext cx="104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91" name="Google Shape;391;p40"/>
          <p:cNvCxnSpPr>
            <a:stCxn id="389" idx="1"/>
            <a:endCxn id="379" idx="3"/>
          </p:cNvCxnSpPr>
          <p:nvPr/>
        </p:nvCxnSpPr>
        <p:spPr>
          <a:xfrm rot="10800000">
            <a:off x="5835825" y="1588575"/>
            <a:ext cx="104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92" name="Google Shape;392;p40"/>
          <p:cNvSpPr txBox="1"/>
          <p:nvPr/>
        </p:nvSpPr>
        <p:spPr>
          <a:xfrm>
            <a:off x="892450" y="1388475"/>
            <a:ext cx="129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Merge Table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3703125" y="1267150"/>
            <a:ext cx="8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>
                <a:latin typeface="Roboto Slab"/>
                <a:ea typeface="Roboto Slab"/>
                <a:cs typeface="Roboto Slab"/>
                <a:sym typeface="Roboto Slab"/>
              </a:rPr>
              <a:t>policy_id</a:t>
            </a:r>
            <a:endParaRPr sz="1200" i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5924300" y="1267150"/>
            <a:ext cx="8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>
                <a:latin typeface="Roboto Slab"/>
                <a:ea typeface="Roboto Slab"/>
                <a:cs typeface="Roboto Slab"/>
                <a:sym typeface="Roboto Slab"/>
              </a:rPr>
              <a:t>policy_id</a:t>
            </a:r>
            <a:endParaRPr sz="1200" i="1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395" name="Google Shape;395;p40"/>
          <p:cNvGrpSpPr/>
          <p:nvPr/>
        </p:nvGrpSpPr>
        <p:grpSpPr>
          <a:xfrm>
            <a:off x="564568" y="2350966"/>
            <a:ext cx="197098" cy="233969"/>
            <a:chOff x="-59400775" y="4084200"/>
            <a:chExt cx="311125" cy="315875"/>
          </a:xfrm>
        </p:grpSpPr>
        <p:sp>
          <p:nvSpPr>
            <p:cNvPr id="396" name="Google Shape;396;p4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02" name="Google Shape;402;p40"/>
          <p:cNvSpPr txBox="1"/>
          <p:nvPr/>
        </p:nvSpPr>
        <p:spPr>
          <a:xfrm>
            <a:off x="892450" y="2243500"/>
            <a:ext cx="7699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Attribute Encoding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Light"/>
              <a:buChar char="●"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Encoding Object:</a:t>
            </a:r>
            <a:r>
              <a:rPr lang="es">
                <a:latin typeface="Roboto Slab Light"/>
                <a:ea typeface="Roboto Slab Light"/>
                <a:cs typeface="Roboto Slab Light"/>
                <a:sym typeface="Roboto Slab Light"/>
              </a:rPr>
              <a:t> Categorical Variables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Light"/>
              <a:buChar char="○"/>
            </a:pPr>
            <a:r>
              <a:rPr lang="es">
                <a:latin typeface="Roboto Slab Light"/>
                <a:ea typeface="Roboto Slab Light"/>
                <a:cs typeface="Roboto Slab Light"/>
                <a:sym typeface="Roboto Slab Light"/>
              </a:rPr>
              <a:t>Encode categorical variable to numerical values will enable better data usage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grpSp>
        <p:nvGrpSpPr>
          <p:cNvPr id="403" name="Google Shape;403;p40"/>
          <p:cNvGrpSpPr/>
          <p:nvPr/>
        </p:nvGrpSpPr>
        <p:grpSpPr>
          <a:xfrm>
            <a:off x="564568" y="3464166"/>
            <a:ext cx="197098" cy="233969"/>
            <a:chOff x="-59400775" y="4084200"/>
            <a:chExt cx="311125" cy="315875"/>
          </a:xfrm>
        </p:grpSpPr>
        <p:sp>
          <p:nvSpPr>
            <p:cNvPr id="404" name="Google Shape;404;p4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10" name="Google Shape;410;p40"/>
          <p:cNvSpPr txBox="1"/>
          <p:nvPr/>
        </p:nvSpPr>
        <p:spPr>
          <a:xfrm>
            <a:off x="892450" y="3386500"/>
            <a:ext cx="76992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Missing Values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Light"/>
              <a:buChar char="●"/>
            </a:pPr>
            <a:r>
              <a:rPr lang="es">
                <a:latin typeface="Roboto Slab Light"/>
                <a:ea typeface="Roboto Slab Light"/>
                <a:cs typeface="Roboto Slab Light"/>
                <a:sym typeface="Roboto Slab Light"/>
              </a:rPr>
              <a:t>To restrain data loss, we fill or transform missing values to better fit models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Light"/>
              <a:buChar char="○"/>
            </a:pPr>
            <a:r>
              <a:rPr lang="es">
                <a:latin typeface="Roboto Slab Light"/>
                <a:ea typeface="Roboto Slab Light"/>
                <a:cs typeface="Roboto Slab Light"/>
                <a:sym typeface="Roboto Slab Light"/>
              </a:rPr>
              <a:t>For large number variable (e.g. age), fill with average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Light"/>
              <a:buChar char="○"/>
            </a:pPr>
            <a:r>
              <a:rPr lang="es">
                <a:latin typeface="Roboto Slab Light"/>
                <a:ea typeface="Roboto Slab Light"/>
                <a:cs typeface="Roboto Slab Light"/>
                <a:sym typeface="Roboto Slab Light"/>
              </a:rPr>
              <a:t>For categorical variable, fill with 0/-1</a:t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Modeling</a:t>
            </a:r>
            <a:endParaRPr/>
          </a:p>
        </p:txBody>
      </p:sp>
      <p:sp>
        <p:nvSpPr>
          <p:cNvPr id="416" name="Google Shape;416;p41"/>
          <p:cNvSpPr txBox="1">
            <a:spLocks noGrp="1"/>
          </p:cNvSpPr>
          <p:nvPr>
            <p:ph type="title" idx="2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ctrTitle"/>
          </p:nvPr>
        </p:nvSpPr>
        <p:spPr>
          <a:xfrm>
            <a:off x="4462100" y="211275"/>
            <a:ext cx="32283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 Selection</a:t>
            </a:r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2931160" y="-7050"/>
            <a:ext cx="392700" cy="5157600"/>
            <a:chOff x="3053722" y="4075"/>
            <a:chExt cx="392700" cy="5157600"/>
          </a:xfrm>
        </p:grpSpPr>
        <p:sp>
          <p:nvSpPr>
            <p:cNvPr id="423" name="Google Shape;423;p42"/>
            <p:cNvSpPr/>
            <p:nvPr/>
          </p:nvSpPr>
          <p:spPr>
            <a:xfrm rot="5400000">
              <a:off x="3023122" y="2386525"/>
              <a:ext cx="453900" cy="392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" name="Google Shape;424;p42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5" name="Google Shape;425;p42"/>
          <p:cNvSpPr txBox="1">
            <a:spLocks noGrp="1"/>
          </p:cNvSpPr>
          <p:nvPr>
            <p:ph type="ctrTitle"/>
          </p:nvPr>
        </p:nvSpPr>
        <p:spPr>
          <a:xfrm>
            <a:off x="244800" y="211275"/>
            <a:ext cx="236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Modelling</a:t>
            </a:r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00" y="910575"/>
            <a:ext cx="535425" cy="5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2"/>
          <p:cNvSpPr txBox="1"/>
          <p:nvPr/>
        </p:nvSpPr>
        <p:spPr>
          <a:xfrm>
            <a:off x="363500" y="876625"/>
            <a:ext cx="2369100" cy="4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       Tree Model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 Light"/>
                <a:ea typeface="Roboto Slab Light"/>
                <a:cs typeface="Roboto Slab Light"/>
                <a:sym typeface="Roboto Slab Light"/>
              </a:rPr>
              <a:t>                 </a:t>
            </a:r>
            <a:r>
              <a:rPr lang="es" sz="1200">
                <a:latin typeface="Roboto Slab Light"/>
                <a:ea typeface="Roboto Slab Light"/>
                <a:cs typeface="Roboto Slab Light"/>
                <a:sym typeface="Roboto Slab Light"/>
              </a:rPr>
              <a:t>A Tree model is a tree-like graph with the nodes representing the place where we pick an attribute and ask a question, leaves represent the actual output or class label. They are usually used for </a:t>
            </a:r>
            <a:r>
              <a:rPr lang="es" sz="1200" b="1">
                <a:latin typeface="Roboto Slab"/>
                <a:ea typeface="Roboto Slab"/>
                <a:cs typeface="Roboto Slab"/>
                <a:sym typeface="Roboto Slab"/>
              </a:rPr>
              <a:t>classification</a:t>
            </a:r>
            <a:r>
              <a:rPr lang="es" sz="1200">
                <a:latin typeface="Roboto Slab Light"/>
                <a:ea typeface="Roboto Slab Light"/>
                <a:cs typeface="Roboto Slab Light"/>
                <a:sym typeface="Roboto Slab Light"/>
              </a:rPr>
              <a:t>. </a:t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 Slab Light"/>
                <a:ea typeface="Roboto Slab Light"/>
                <a:cs typeface="Roboto Slab Light"/>
                <a:sym typeface="Roboto Slab Light"/>
              </a:rPr>
              <a:t>We implemented three tree-based model during the analysis, including:</a:t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lab Light"/>
              <a:buChar char="●"/>
            </a:pPr>
            <a:r>
              <a:rPr lang="es" sz="1200">
                <a:latin typeface="Roboto Slab Light"/>
                <a:ea typeface="Roboto Slab Light"/>
                <a:cs typeface="Roboto Slab Light"/>
                <a:sym typeface="Roboto Slab Light"/>
              </a:rPr>
              <a:t>Random Forest  (Feature selection)</a:t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lab Light"/>
              <a:buChar char="●"/>
            </a:pPr>
            <a:r>
              <a:rPr lang="es" sz="1200">
                <a:latin typeface="Roboto Slab Light"/>
                <a:ea typeface="Roboto Slab Light"/>
                <a:cs typeface="Roboto Slab Light"/>
                <a:sym typeface="Roboto Slab Light"/>
              </a:rPr>
              <a:t>XGBoost</a:t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lab Light"/>
              <a:buChar char="●"/>
            </a:pPr>
            <a:r>
              <a:rPr lang="es" sz="1200">
                <a:latin typeface="Roboto Slab Light"/>
                <a:ea typeface="Roboto Slab Light"/>
                <a:cs typeface="Roboto Slab Light"/>
                <a:sym typeface="Roboto Slab Light"/>
              </a:rPr>
              <a:t>LightGBM</a:t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3323850" y="4294125"/>
            <a:ext cx="509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 Slab Light"/>
                <a:ea typeface="Roboto Slab Light"/>
                <a:cs typeface="Roboto Slab Light"/>
                <a:sym typeface="Roboto Slab Light"/>
              </a:rPr>
              <a:t>With the application of Cross Validation (resample and retrain), we select the model with the highest </a:t>
            </a:r>
            <a:r>
              <a:rPr lang="es" sz="1200" i="1">
                <a:latin typeface="Roboto Slab Light"/>
                <a:ea typeface="Roboto Slab Light"/>
                <a:cs typeface="Roboto Slab Light"/>
                <a:sym typeface="Roboto Slab Light"/>
              </a:rPr>
              <a:t>AUC</a:t>
            </a:r>
            <a:r>
              <a:rPr lang="es" sz="1200">
                <a:latin typeface="Roboto Slab Light"/>
                <a:ea typeface="Roboto Slab Light"/>
                <a:cs typeface="Roboto Slab Light"/>
                <a:sym typeface="Roboto Slab Light"/>
              </a:rPr>
              <a:t> as the optimal model. Also, we can obtain the order of important variables for intuitions.</a:t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3858338" y="1148750"/>
            <a:ext cx="11760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XGBoost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3858338" y="2034913"/>
            <a:ext cx="11760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LightGBM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431" name="Google Shape;431;p42"/>
          <p:cNvCxnSpPr>
            <a:stCxn id="429" idx="3"/>
          </p:cNvCxnSpPr>
          <p:nvPr/>
        </p:nvCxnSpPr>
        <p:spPr>
          <a:xfrm>
            <a:off x="5034338" y="1428050"/>
            <a:ext cx="798900" cy="51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42"/>
          <p:cNvCxnSpPr>
            <a:stCxn id="430" idx="3"/>
          </p:cNvCxnSpPr>
          <p:nvPr/>
        </p:nvCxnSpPr>
        <p:spPr>
          <a:xfrm rot="10800000" flipH="1">
            <a:off x="5034338" y="2228113"/>
            <a:ext cx="790800" cy="8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3" name="Google Shape;433;p42"/>
          <p:cNvSpPr/>
          <p:nvPr/>
        </p:nvSpPr>
        <p:spPr>
          <a:xfrm>
            <a:off x="5817051" y="1802950"/>
            <a:ext cx="1176000" cy="6429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Training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434" name="Google Shape;434;p42"/>
          <p:cNvCxnSpPr>
            <a:stCxn id="433" idx="2"/>
          </p:cNvCxnSpPr>
          <p:nvPr/>
        </p:nvCxnSpPr>
        <p:spPr>
          <a:xfrm flipH="1">
            <a:off x="6401151" y="2445850"/>
            <a:ext cx="3900" cy="28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5" name="Google Shape;435;p42"/>
          <p:cNvSpPr/>
          <p:nvPr/>
        </p:nvSpPr>
        <p:spPr>
          <a:xfrm>
            <a:off x="5817038" y="2726350"/>
            <a:ext cx="11760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XGBoost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7195876" y="3565450"/>
            <a:ext cx="1176000" cy="6429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Testing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437" name="Google Shape;437;p42"/>
          <p:cNvCxnSpPr/>
          <p:nvPr/>
        </p:nvCxnSpPr>
        <p:spPr>
          <a:xfrm>
            <a:off x="6607863" y="3284950"/>
            <a:ext cx="588000" cy="61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p42"/>
          <p:cNvSpPr txBox="1"/>
          <p:nvPr/>
        </p:nvSpPr>
        <p:spPr>
          <a:xfrm>
            <a:off x="6445250" y="2401450"/>
            <a:ext cx="197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 Slab"/>
                <a:ea typeface="Roboto Slab"/>
                <a:cs typeface="Roboto Slab"/>
                <a:sym typeface="Roboto Slab"/>
              </a:rPr>
              <a:t>max</a:t>
            </a:r>
            <a:r>
              <a:rPr lang="es" sz="1200" b="1" i="1">
                <a:latin typeface="Roboto Slab"/>
                <a:ea typeface="Roboto Slab"/>
                <a:cs typeface="Roboto Slab"/>
                <a:sym typeface="Roboto Slab"/>
              </a:rPr>
              <a:t> AUC-ROC</a:t>
            </a:r>
            <a:endParaRPr sz="1200" b="1" i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62103" y="1597388"/>
            <a:ext cx="117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 Slab"/>
                <a:ea typeface="Roboto Slab"/>
                <a:cs typeface="Roboto Slab"/>
                <a:sym typeface="Roboto Slab"/>
              </a:rPr>
              <a:t>Cross Validation</a:t>
            </a:r>
            <a:endParaRPr sz="1200" b="1" i="1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 flipH="1">
            <a:off x="5638088" y="3284950"/>
            <a:ext cx="529500" cy="58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" name="Google Shape;441;p42"/>
          <p:cNvSpPr/>
          <p:nvPr/>
        </p:nvSpPr>
        <p:spPr>
          <a:xfrm>
            <a:off x="4462101" y="3565450"/>
            <a:ext cx="1176000" cy="642900"/>
          </a:xfrm>
          <a:prstGeom prst="rect">
            <a:avLst/>
          </a:prstGeom>
          <a:solidFill>
            <a:srgbClr val="C8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Feature Importance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3858338" y="2838288"/>
            <a:ext cx="11760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Random Forest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443" name="Google Shape;443;p42"/>
          <p:cNvCxnSpPr>
            <a:stCxn id="442" idx="2"/>
            <a:endCxn id="441" idx="0"/>
          </p:cNvCxnSpPr>
          <p:nvPr/>
        </p:nvCxnSpPr>
        <p:spPr>
          <a:xfrm>
            <a:off x="4446338" y="3396888"/>
            <a:ext cx="603900" cy="16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42"/>
          <p:cNvCxnSpPr/>
          <p:nvPr/>
        </p:nvCxnSpPr>
        <p:spPr>
          <a:xfrm rot="10800000" flipH="1">
            <a:off x="5034338" y="2369225"/>
            <a:ext cx="790800" cy="75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>
            <a:spLocks noGrp="1"/>
          </p:cNvSpPr>
          <p:nvPr>
            <p:ph type="ctrTitle"/>
          </p:nvPr>
        </p:nvSpPr>
        <p:spPr>
          <a:xfrm>
            <a:off x="1964850" y="408975"/>
            <a:ext cx="52143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 Importance</a:t>
            </a:r>
            <a:endParaRPr/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875" y="1136150"/>
            <a:ext cx="2527075" cy="304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276" y="1136162"/>
            <a:ext cx="2527075" cy="30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 txBox="1"/>
          <p:nvPr/>
        </p:nvSpPr>
        <p:spPr>
          <a:xfrm>
            <a:off x="539300" y="4303325"/>
            <a:ext cx="36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Top 10 Importance Features by XGboost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3" name="Google Shape;453;p43"/>
          <p:cNvSpPr txBox="1"/>
          <p:nvPr/>
        </p:nvSpPr>
        <p:spPr>
          <a:xfrm>
            <a:off x="4540050" y="4303325"/>
            <a:ext cx="41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Top 10 Importance Features by Random Forest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 txBox="1"/>
          <p:nvPr/>
        </p:nvSpPr>
        <p:spPr>
          <a:xfrm>
            <a:off x="1348450" y="225175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8F1B1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Key Advantage</a:t>
            </a:r>
            <a:endParaRPr sz="2800">
              <a:solidFill>
                <a:srgbClr val="8F1B1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59" name="Google Shape;459;p44"/>
          <p:cNvGrpSpPr/>
          <p:nvPr/>
        </p:nvGrpSpPr>
        <p:grpSpPr>
          <a:xfrm>
            <a:off x="1878491" y="1783305"/>
            <a:ext cx="327823" cy="329566"/>
            <a:chOff x="-3852025" y="2764950"/>
            <a:chExt cx="291450" cy="293000"/>
          </a:xfrm>
        </p:grpSpPr>
        <p:sp>
          <p:nvSpPr>
            <p:cNvPr id="460" name="Google Shape;460;p44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44"/>
          <p:cNvSpPr txBox="1"/>
          <p:nvPr/>
        </p:nvSpPr>
        <p:spPr>
          <a:xfrm>
            <a:off x="967050" y="2823275"/>
            <a:ext cx="2150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D262D"/>
                </a:solidFill>
                <a:latin typeface="Roboto Slab"/>
                <a:ea typeface="Roboto Slab"/>
                <a:cs typeface="Roboto Slab"/>
                <a:sym typeface="Roboto Slab"/>
              </a:rPr>
              <a:t>With all variables fully cleaned and transformed on github, our project is highly convertible to any team as a routine tracking benchmark.</a:t>
            </a:r>
            <a:endParaRPr sz="1200">
              <a:solidFill>
                <a:srgbClr val="1D262D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732750" y="23793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Deployable</a:t>
            </a:r>
            <a:endParaRPr sz="1600"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3352050" y="2823275"/>
            <a:ext cx="25296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D262D"/>
                </a:solidFill>
                <a:latin typeface="Roboto Slab"/>
                <a:ea typeface="Roboto Slab"/>
                <a:cs typeface="Roboto Slab"/>
                <a:sym typeface="Roboto Slab"/>
              </a:rPr>
              <a:t>The XGBoost Model, except can handle missing values, can also select important features during modelling based on explicit dataset. Also, with year as a attribute, long-term is practicable.</a:t>
            </a:r>
            <a:endParaRPr sz="1200">
              <a:solidFill>
                <a:srgbClr val="1D262D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3262300" y="23793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Robustness</a:t>
            </a:r>
            <a:endParaRPr sz="1600"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5984400" y="2823275"/>
            <a:ext cx="2255400" cy="15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D262D"/>
                </a:solidFill>
                <a:latin typeface="Roboto Slab"/>
                <a:ea typeface="Roboto Slab"/>
                <a:cs typeface="Roboto Slab"/>
                <a:sym typeface="Roboto Slab"/>
              </a:rPr>
              <a:t>XGBoost use parallel processing, which is to utilize multiple cores to execute the model while training. That leads to high efficiency for potential BIG data deployment.</a:t>
            </a:r>
            <a:endParaRPr sz="1200">
              <a:solidFill>
                <a:srgbClr val="1D262D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5802450" y="23793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Effective</a:t>
            </a:r>
            <a:endParaRPr sz="1600"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468" name="Google Shape;468;p44"/>
          <p:cNvGrpSpPr/>
          <p:nvPr/>
        </p:nvGrpSpPr>
        <p:grpSpPr>
          <a:xfrm>
            <a:off x="6948188" y="1783741"/>
            <a:ext cx="327823" cy="328695"/>
            <a:chOff x="-1700225" y="2768875"/>
            <a:chExt cx="291450" cy="292225"/>
          </a:xfrm>
        </p:grpSpPr>
        <p:sp>
          <p:nvSpPr>
            <p:cNvPr id="469" name="Google Shape;469;p44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44"/>
          <p:cNvGrpSpPr/>
          <p:nvPr/>
        </p:nvGrpSpPr>
        <p:grpSpPr>
          <a:xfrm>
            <a:off x="4407578" y="1784183"/>
            <a:ext cx="328695" cy="327795"/>
            <a:chOff x="-2571737" y="2403625"/>
            <a:chExt cx="292225" cy="291425"/>
          </a:xfrm>
        </p:grpSpPr>
        <p:sp>
          <p:nvSpPr>
            <p:cNvPr id="476" name="Google Shape;476;p44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1113775" y="3457025"/>
            <a:ext cx="1407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Data Scientist</a:t>
            </a:r>
            <a:endParaRPr sz="1000"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i="1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Emory MSBA ’23</a:t>
            </a:r>
            <a:endParaRPr sz="1000" i="1"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113775" y="1416125"/>
            <a:ext cx="1407000" cy="389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Cindy Zhang</a:t>
            </a:r>
            <a:endParaRPr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5" name="Google Shape;205;p27"/>
          <p:cNvSpPr txBox="1">
            <a:spLocks noGrp="1"/>
          </p:cNvSpPr>
          <p:nvPr>
            <p:ph type="ctrTitle"/>
          </p:nvPr>
        </p:nvSpPr>
        <p:spPr>
          <a:xfrm>
            <a:off x="2031600" y="547625"/>
            <a:ext cx="50808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DATA SCIENCE TEAM</a:t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2943875" y="1416125"/>
            <a:ext cx="1407000" cy="389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Rebecca Li</a:t>
            </a:r>
            <a:endParaRPr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4779200" y="1416125"/>
            <a:ext cx="1407000" cy="389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Roch Jia</a:t>
            </a:r>
            <a:endParaRPr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6614525" y="1416125"/>
            <a:ext cx="1407000" cy="389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Susie Li</a:t>
            </a:r>
            <a:endParaRPr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00" y="2004125"/>
            <a:ext cx="1407000" cy="14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775" y="2004125"/>
            <a:ext cx="1407000" cy="14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4779200" y="3457025"/>
            <a:ext cx="1407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Data Scientist</a:t>
            </a:r>
            <a:endParaRPr sz="1000"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i="1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Emory MSBA ’23</a:t>
            </a:r>
            <a:endParaRPr sz="1000" i="1"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875" y="2004125"/>
            <a:ext cx="1407000" cy="14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2946475" y="3457025"/>
            <a:ext cx="1407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Data Scientist</a:t>
            </a:r>
            <a:endParaRPr sz="1000"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i="1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Emory MSBA ’23</a:t>
            </a:r>
            <a:endParaRPr sz="1000" i="1"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6">
            <a:alphaModFix/>
          </a:blip>
          <a:srcRect l="8967" r="2246" b="9990"/>
          <a:stretch/>
        </p:blipFill>
        <p:spPr>
          <a:xfrm>
            <a:off x="6614525" y="1994425"/>
            <a:ext cx="1407000" cy="142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6582775" y="3457025"/>
            <a:ext cx="1407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Data Scientist</a:t>
            </a:r>
            <a:endParaRPr sz="1000"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i="1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Emory MSBA ’23</a:t>
            </a:r>
            <a:endParaRPr sz="1000" i="1"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7">
            <a:alphaModFix/>
          </a:blip>
          <a:srcRect l="26548" t="6538" r="25048" b="19835"/>
          <a:stretch/>
        </p:blipFill>
        <p:spPr>
          <a:xfrm>
            <a:off x="4763325" y="1994425"/>
            <a:ext cx="1407002" cy="14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7200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Deployment and Intuition</a:t>
            </a:r>
            <a:endParaRPr/>
          </a:p>
        </p:txBody>
      </p:sp>
      <p:sp>
        <p:nvSpPr>
          <p:cNvPr id="488" name="Google Shape;488;p45"/>
          <p:cNvSpPr txBox="1">
            <a:spLocks noGrp="1"/>
          </p:cNvSpPr>
          <p:nvPr>
            <p:ph type="title" idx="2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6"/>
          <p:cNvSpPr/>
          <p:nvPr/>
        </p:nvSpPr>
        <p:spPr>
          <a:xfrm>
            <a:off x="4557575" y="0"/>
            <a:ext cx="4593000" cy="51435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94" name="Google Shape;494;p46"/>
          <p:cNvSpPr/>
          <p:nvPr/>
        </p:nvSpPr>
        <p:spPr>
          <a:xfrm>
            <a:off x="850" y="11125"/>
            <a:ext cx="4551000" cy="51435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95" name="Google Shape;495;p46"/>
          <p:cNvSpPr txBox="1">
            <a:spLocks noGrp="1"/>
          </p:cNvSpPr>
          <p:nvPr>
            <p:ph type="ctrTitle"/>
          </p:nvPr>
        </p:nvSpPr>
        <p:spPr>
          <a:xfrm>
            <a:off x="850" y="1088075"/>
            <a:ext cx="45510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High-Conversion Group</a:t>
            </a:r>
            <a:endParaRPr sz="3000"/>
          </a:p>
        </p:txBody>
      </p:sp>
      <p:sp>
        <p:nvSpPr>
          <p:cNvPr id="496" name="Google Shape;496;p46"/>
          <p:cNvSpPr txBox="1">
            <a:spLocks noGrp="1"/>
          </p:cNvSpPr>
          <p:nvPr>
            <p:ph type="subTitle" idx="1"/>
          </p:nvPr>
        </p:nvSpPr>
        <p:spPr>
          <a:xfrm>
            <a:off x="877800" y="2337500"/>
            <a:ext cx="27972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Middle-Aged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High Credit Score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High Education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…</a:t>
            </a:r>
            <a:endParaRPr sz="1400"/>
          </a:p>
        </p:txBody>
      </p:sp>
      <p:sp>
        <p:nvSpPr>
          <p:cNvPr id="497" name="Google Shape;497;p46"/>
          <p:cNvSpPr txBox="1">
            <a:spLocks noGrp="1"/>
          </p:cNvSpPr>
          <p:nvPr>
            <p:ph type="subTitle" idx="2"/>
          </p:nvPr>
        </p:nvSpPr>
        <p:spPr>
          <a:xfrm>
            <a:off x="5455475" y="2337500"/>
            <a:ext cx="27972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Young Generation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Low Credit Score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Low Education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…</a:t>
            </a:r>
            <a:endParaRPr sz="1400"/>
          </a:p>
        </p:txBody>
      </p:sp>
      <p:sp>
        <p:nvSpPr>
          <p:cNvPr id="498" name="Google Shape;498;p46"/>
          <p:cNvSpPr txBox="1">
            <a:spLocks noGrp="1"/>
          </p:cNvSpPr>
          <p:nvPr>
            <p:ph type="ctrTitle" idx="3"/>
          </p:nvPr>
        </p:nvSpPr>
        <p:spPr>
          <a:xfrm>
            <a:off x="4572000" y="1088075"/>
            <a:ext cx="45510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Low-Conversion Group</a:t>
            </a:r>
            <a:endParaRPr sz="3000"/>
          </a:p>
        </p:txBody>
      </p:sp>
      <p:sp>
        <p:nvSpPr>
          <p:cNvPr id="499" name="Google Shape;499;p46"/>
          <p:cNvSpPr txBox="1">
            <a:spLocks noGrp="1"/>
          </p:cNvSpPr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Customer Segmentation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t="23549" b="19719"/>
          <a:stretch/>
        </p:blipFill>
        <p:spPr>
          <a:xfrm>
            <a:off x="12138" y="1265900"/>
            <a:ext cx="9146850" cy="3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7"/>
          <p:cNvSpPr/>
          <p:nvPr/>
        </p:nvSpPr>
        <p:spPr>
          <a:xfrm flipH="1">
            <a:off x="4013" y="1265900"/>
            <a:ext cx="9144000" cy="34596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12138" y="1265900"/>
            <a:ext cx="9146858" cy="3459589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07" name="Google Shape;507;p47"/>
          <p:cNvSpPr txBox="1">
            <a:spLocks noGrp="1"/>
          </p:cNvSpPr>
          <p:nvPr>
            <p:ph type="subTitle" idx="1"/>
          </p:nvPr>
        </p:nvSpPr>
        <p:spPr>
          <a:xfrm>
            <a:off x="865200" y="31118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“Micro-targeting” advertising strategies</a:t>
            </a:r>
            <a:endParaRPr/>
          </a:p>
        </p:txBody>
      </p:sp>
      <p:sp>
        <p:nvSpPr>
          <p:cNvPr id="508" name="Google Shape;508;p47"/>
          <p:cNvSpPr txBox="1">
            <a:spLocks noGrp="1"/>
          </p:cNvSpPr>
          <p:nvPr>
            <p:ph type="subTitle" idx="2"/>
          </p:nvPr>
        </p:nvSpPr>
        <p:spPr>
          <a:xfrm>
            <a:off x="3663025" y="31118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Specific promotion plan: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/>
              <a:t>Family Bundle</a:t>
            </a:r>
            <a:endParaRPr i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/>
              <a:t>Credit Discount</a:t>
            </a:r>
            <a:endParaRPr i="1"/>
          </a:p>
        </p:txBody>
      </p:sp>
      <p:sp>
        <p:nvSpPr>
          <p:cNvPr id="509" name="Google Shape;509;p47"/>
          <p:cNvSpPr txBox="1">
            <a:spLocks noGrp="1"/>
          </p:cNvSpPr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High-Conversion Group Strategies</a:t>
            </a:r>
            <a:endParaRPr sz="2800"/>
          </a:p>
        </p:txBody>
      </p:sp>
      <p:sp>
        <p:nvSpPr>
          <p:cNvPr id="510" name="Google Shape;510;p47"/>
          <p:cNvSpPr txBox="1">
            <a:spLocks noGrp="1"/>
          </p:cNvSpPr>
          <p:nvPr>
            <p:ph type="ctrTitle" idx="3"/>
          </p:nvPr>
        </p:nvSpPr>
        <p:spPr>
          <a:xfrm>
            <a:off x="464600" y="280325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ADVERTISING</a:t>
            </a:r>
            <a:endParaRPr/>
          </a:p>
        </p:txBody>
      </p:sp>
      <p:sp>
        <p:nvSpPr>
          <p:cNvPr id="511" name="Google Shape;511;p47"/>
          <p:cNvSpPr txBox="1">
            <a:spLocks noGrp="1"/>
          </p:cNvSpPr>
          <p:nvPr>
            <p:ph type="ctrTitle" idx="4"/>
          </p:nvPr>
        </p:nvSpPr>
        <p:spPr>
          <a:xfrm>
            <a:off x="3262350" y="280325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MARKETING</a:t>
            </a:r>
            <a:endParaRPr/>
          </a:p>
        </p:txBody>
      </p:sp>
      <p:sp>
        <p:nvSpPr>
          <p:cNvPr id="512" name="Google Shape;512;p47"/>
          <p:cNvSpPr txBox="1">
            <a:spLocks noGrp="1"/>
          </p:cNvSpPr>
          <p:nvPr>
            <p:ph type="subTitle" idx="5"/>
          </p:nvPr>
        </p:nvSpPr>
        <p:spPr>
          <a:xfrm>
            <a:off x="6460750" y="31118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Help actuarial team to better understand the customer portrait: applied to product optimization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ctrTitle" idx="6"/>
          </p:nvPr>
        </p:nvSpPr>
        <p:spPr>
          <a:xfrm>
            <a:off x="6060100" y="280325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</a:t>
            </a:r>
            <a:endParaRPr/>
          </a:p>
        </p:txBody>
      </p:sp>
      <p:grpSp>
        <p:nvGrpSpPr>
          <p:cNvPr id="514" name="Google Shape;514;p47"/>
          <p:cNvGrpSpPr/>
          <p:nvPr/>
        </p:nvGrpSpPr>
        <p:grpSpPr>
          <a:xfrm>
            <a:off x="1619838" y="2396374"/>
            <a:ext cx="5923312" cy="349421"/>
            <a:chOff x="1619838" y="2091574"/>
            <a:chExt cx="5923312" cy="349421"/>
          </a:xfrm>
        </p:grpSpPr>
        <p:grpSp>
          <p:nvGrpSpPr>
            <p:cNvPr id="515" name="Google Shape;515;p47"/>
            <p:cNvGrpSpPr/>
            <p:nvPr/>
          </p:nvGrpSpPr>
          <p:grpSpPr>
            <a:xfrm>
              <a:off x="7195463" y="2091574"/>
              <a:ext cx="347688" cy="349421"/>
              <a:chOff x="-62882850" y="2664925"/>
              <a:chExt cx="315850" cy="317425"/>
            </a:xfrm>
          </p:grpSpPr>
          <p:sp>
            <p:nvSpPr>
              <p:cNvPr id="516" name="Google Shape;516;p47"/>
              <p:cNvSpPr/>
              <p:nvPr/>
            </p:nvSpPr>
            <p:spPr>
              <a:xfrm>
                <a:off x="-62882850" y="2664925"/>
                <a:ext cx="315850" cy="317425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697" extrusionOk="0">
                    <a:moveTo>
                      <a:pt x="11405" y="851"/>
                    </a:moveTo>
                    <a:cubicBezTo>
                      <a:pt x="11657" y="851"/>
                      <a:pt x="11814" y="1040"/>
                      <a:pt x="11814" y="1260"/>
                    </a:cubicBezTo>
                    <a:lnTo>
                      <a:pt x="11814" y="7719"/>
                    </a:lnTo>
                    <a:lnTo>
                      <a:pt x="788" y="7719"/>
                    </a:lnTo>
                    <a:lnTo>
                      <a:pt x="788" y="1260"/>
                    </a:lnTo>
                    <a:cubicBezTo>
                      <a:pt x="788" y="1040"/>
                      <a:pt x="977" y="851"/>
                      <a:pt x="1197" y="851"/>
                    </a:cubicBezTo>
                    <a:close/>
                    <a:moveTo>
                      <a:pt x="11814" y="8506"/>
                    </a:moveTo>
                    <a:lnTo>
                      <a:pt x="11814" y="8947"/>
                    </a:lnTo>
                    <a:cubicBezTo>
                      <a:pt x="11814" y="9199"/>
                      <a:pt x="11594" y="9389"/>
                      <a:pt x="11405" y="9389"/>
                    </a:cubicBezTo>
                    <a:lnTo>
                      <a:pt x="1197" y="9389"/>
                    </a:lnTo>
                    <a:cubicBezTo>
                      <a:pt x="977" y="9389"/>
                      <a:pt x="788" y="9199"/>
                      <a:pt x="788" y="8947"/>
                    </a:cubicBezTo>
                    <a:lnTo>
                      <a:pt x="788" y="8506"/>
                    </a:lnTo>
                    <a:close/>
                    <a:moveTo>
                      <a:pt x="7782" y="10208"/>
                    </a:moveTo>
                    <a:lnTo>
                      <a:pt x="8349" y="11877"/>
                    </a:lnTo>
                    <a:lnTo>
                      <a:pt x="4253" y="11877"/>
                    </a:lnTo>
                    <a:lnTo>
                      <a:pt x="4789" y="10208"/>
                    </a:lnTo>
                    <a:close/>
                    <a:moveTo>
                      <a:pt x="1197" y="0"/>
                    </a:moveTo>
                    <a:cubicBezTo>
                      <a:pt x="536" y="0"/>
                      <a:pt x="0" y="567"/>
                      <a:pt x="0" y="1229"/>
                    </a:cubicBezTo>
                    <a:lnTo>
                      <a:pt x="0" y="8947"/>
                    </a:lnTo>
                    <a:cubicBezTo>
                      <a:pt x="0" y="9609"/>
                      <a:pt x="536" y="10176"/>
                      <a:pt x="1197" y="10176"/>
                    </a:cubicBezTo>
                    <a:lnTo>
                      <a:pt x="3938" y="10176"/>
                    </a:lnTo>
                    <a:lnTo>
                      <a:pt x="3371" y="11814"/>
                    </a:lnTo>
                    <a:lnTo>
                      <a:pt x="2867" y="11814"/>
                    </a:lnTo>
                    <a:cubicBezTo>
                      <a:pt x="2615" y="11814"/>
                      <a:pt x="2457" y="12003"/>
                      <a:pt x="2457" y="12255"/>
                    </a:cubicBezTo>
                    <a:cubicBezTo>
                      <a:pt x="2457" y="12476"/>
                      <a:pt x="2678" y="12697"/>
                      <a:pt x="2867" y="12697"/>
                    </a:cubicBezTo>
                    <a:lnTo>
                      <a:pt x="9767" y="12697"/>
                    </a:lnTo>
                    <a:cubicBezTo>
                      <a:pt x="9987" y="12697"/>
                      <a:pt x="10176" y="12476"/>
                      <a:pt x="10176" y="12255"/>
                    </a:cubicBezTo>
                    <a:cubicBezTo>
                      <a:pt x="10176" y="12003"/>
                      <a:pt x="9987" y="11814"/>
                      <a:pt x="9767" y="11814"/>
                    </a:cubicBezTo>
                    <a:lnTo>
                      <a:pt x="9231" y="11814"/>
                    </a:lnTo>
                    <a:lnTo>
                      <a:pt x="8695" y="10176"/>
                    </a:lnTo>
                    <a:lnTo>
                      <a:pt x="11405" y="10176"/>
                    </a:lnTo>
                    <a:cubicBezTo>
                      <a:pt x="12066" y="10176"/>
                      <a:pt x="12634" y="9609"/>
                      <a:pt x="12634" y="8947"/>
                    </a:cubicBezTo>
                    <a:lnTo>
                      <a:pt x="12634" y="1229"/>
                    </a:lnTo>
                    <a:cubicBezTo>
                      <a:pt x="12634" y="567"/>
                      <a:pt x="12066" y="0"/>
                      <a:pt x="11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7"/>
              <p:cNvSpPr/>
              <p:nvPr/>
            </p:nvSpPr>
            <p:spPr>
              <a:xfrm>
                <a:off x="-62756050" y="2702725"/>
                <a:ext cx="62225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5861" extrusionOk="0">
                    <a:moveTo>
                      <a:pt x="1229" y="0"/>
                    </a:moveTo>
                    <a:cubicBezTo>
                      <a:pt x="977" y="0"/>
                      <a:pt x="819" y="189"/>
                      <a:pt x="819" y="441"/>
                    </a:cubicBezTo>
                    <a:lnTo>
                      <a:pt x="819" y="693"/>
                    </a:lnTo>
                    <a:cubicBezTo>
                      <a:pt x="347" y="851"/>
                      <a:pt x="0" y="1324"/>
                      <a:pt x="0" y="1891"/>
                    </a:cubicBezTo>
                    <a:cubicBezTo>
                      <a:pt x="0" y="2552"/>
                      <a:pt x="536" y="2962"/>
                      <a:pt x="977" y="3277"/>
                    </a:cubicBezTo>
                    <a:cubicBezTo>
                      <a:pt x="1292" y="3497"/>
                      <a:pt x="1639" y="3749"/>
                      <a:pt x="1639" y="3970"/>
                    </a:cubicBezTo>
                    <a:cubicBezTo>
                      <a:pt x="1639" y="4222"/>
                      <a:pt x="1450" y="4411"/>
                      <a:pt x="1229" y="4411"/>
                    </a:cubicBezTo>
                    <a:cubicBezTo>
                      <a:pt x="977" y="4411"/>
                      <a:pt x="819" y="4222"/>
                      <a:pt x="819" y="3970"/>
                    </a:cubicBezTo>
                    <a:cubicBezTo>
                      <a:pt x="819" y="3749"/>
                      <a:pt x="630" y="3529"/>
                      <a:pt x="441" y="3529"/>
                    </a:cubicBezTo>
                    <a:cubicBezTo>
                      <a:pt x="189" y="3529"/>
                      <a:pt x="0" y="3749"/>
                      <a:pt x="0" y="3970"/>
                    </a:cubicBezTo>
                    <a:cubicBezTo>
                      <a:pt x="0" y="4537"/>
                      <a:pt x="347" y="4947"/>
                      <a:pt x="819" y="5167"/>
                    </a:cubicBezTo>
                    <a:lnTo>
                      <a:pt x="819" y="5419"/>
                    </a:lnTo>
                    <a:cubicBezTo>
                      <a:pt x="819" y="5671"/>
                      <a:pt x="1008" y="5860"/>
                      <a:pt x="1229" y="5860"/>
                    </a:cubicBezTo>
                    <a:cubicBezTo>
                      <a:pt x="1450" y="5860"/>
                      <a:pt x="1639" y="5671"/>
                      <a:pt x="1639" y="5419"/>
                    </a:cubicBezTo>
                    <a:lnTo>
                      <a:pt x="1639" y="5167"/>
                    </a:lnTo>
                    <a:cubicBezTo>
                      <a:pt x="2111" y="5010"/>
                      <a:pt x="2489" y="4537"/>
                      <a:pt x="2489" y="3970"/>
                    </a:cubicBezTo>
                    <a:cubicBezTo>
                      <a:pt x="2489" y="3308"/>
                      <a:pt x="1922" y="2899"/>
                      <a:pt x="1481" y="2584"/>
                    </a:cubicBezTo>
                    <a:cubicBezTo>
                      <a:pt x="1166" y="2363"/>
                      <a:pt x="819" y="2111"/>
                      <a:pt x="819" y="1891"/>
                    </a:cubicBezTo>
                    <a:cubicBezTo>
                      <a:pt x="819" y="1639"/>
                      <a:pt x="977" y="1450"/>
                      <a:pt x="1229" y="1450"/>
                    </a:cubicBezTo>
                    <a:cubicBezTo>
                      <a:pt x="1450" y="1450"/>
                      <a:pt x="1639" y="1639"/>
                      <a:pt x="1639" y="1891"/>
                    </a:cubicBezTo>
                    <a:cubicBezTo>
                      <a:pt x="1639" y="2111"/>
                      <a:pt x="1859" y="2332"/>
                      <a:pt x="2048" y="2332"/>
                    </a:cubicBezTo>
                    <a:cubicBezTo>
                      <a:pt x="2237" y="2332"/>
                      <a:pt x="2489" y="2111"/>
                      <a:pt x="2489" y="1891"/>
                    </a:cubicBezTo>
                    <a:cubicBezTo>
                      <a:pt x="2489" y="1324"/>
                      <a:pt x="2143" y="914"/>
                      <a:pt x="1639" y="693"/>
                    </a:cubicBezTo>
                    <a:lnTo>
                      <a:pt x="1639" y="441"/>
                    </a:lnTo>
                    <a:cubicBezTo>
                      <a:pt x="1639" y="189"/>
                      <a:pt x="1450" y="0"/>
                      <a:pt x="1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8" name="Google Shape;518;p47"/>
            <p:cNvSpPr/>
            <p:nvPr/>
          </p:nvSpPr>
          <p:spPr>
            <a:xfrm>
              <a:off x="1619838" y="2100674"/>
              <a:ext cx="328695" cy="32779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5860" y="662"/>
                  </a:moveTo>
                  <a:cubicBezTo>
                    <a:pt x="6080" y="662"/>
                    <a:pt x="6238" y="851"/>
                    <a:pt x="6238" y="1040"/>
                  </a:cubicBezTo>
                  <a:lnTo>
                    <a:pt x="6238" y="1386"/>
                  </a:lnTo>
                  <a:lnTo>
                    <a:pt x="756" y="1386"/>
                  </a:lnTo>
                  <a:lnTo>
                    <a:pt x="756" y="1040"/>
                  </a:lnTo>
                  <a:cubicBezTo>
                    <a:pt x="725" y="851"/>
                    <a:pt x="882" y="662"/>
                    <a:pt x="1071" y="662"/>
                  </a:cubicBezTo>
                  <a:close/>
                  <a:moveTo>
                    <a:pt x="6175" y="2048"/>
                  </a:moveTo>
                  <a:lnTo>
                    <a:pt x="6175" y="3686"/>
                  </a:lnTo>
                  <a:cubicBezTo>
                    <a:pt x="5639" y="3686"/>
                    <a:pt x="5198" y="4096"/>
                    <a:pt x="5198" y="4663"/>
                  </a:cubicBezTo>
                  <a:cubicBezTo>
                    <a:pt x="4820" y="4694"/>
                    <a:pt x="4505" y="4883"/>
                    <a:pt x="4348" y="5261"/>
                  </a:cubicBezTo>
                  <a:lnTo>
                    <a:pt x="3592" y="4505"/>
                  </a:lnTo>
                  <a:cubicBezTo>
                    <a:pt x="3403" y="4300"/>
                    <a:pt x="3135" y="4198"/>
                    <a:pt x="2867" y="4198"/>
                  </a:cubicBezTo>
                  <a:cubicBezTo>
                    <a:pt x="2599" y="4198"/>
                    <a:pt x="2331" y="4300"/>
                    <a:pt x="2142" y="4505"/>
                  </a:cubicBezTo>
                  <a:cubicBezTo>
                    <a:pt x="1733" y="4883"/>
                    <a:pt x="1733" y="5576"/>
                    <a:pt x="2142" y="5954"/>
                  </a:cubicBezTo>
                  <a:lnTo>
                    <a:pt x="4505" y="8317"/>
                  </a:lnTo>
                  <a:lnTo>
                    <a:pt x="4316" y="8317"/>
                  </a:lnTo>
                  <a:cubicBezTo>
                    <a:pt x="3875" y="8317"/>
                    <a:pt x="3466" y="8601"/>
                    <a:pt x="3308" y="9042"/>
                  </a:cubicBezTo>
                  <a:lnTo>
                    <a:pt x="725" y="9042"/>
                  </a:lnTo>
                  <a:lnTo>
                    <a:pt x="725" y="8979"/>
                  </a:lnTo>
                  <a:lnTo>
                    <a:pt x="725" y="2048"/>
                  </a:lnTo>
                  <a:close/>
                  <a:moveTo>
                    <a:pt x="7640" y="3907"/>
                  </a:moveTo>
                  <a:cubicBezTo>
                    <a:pt x="7727" y="3907"/>
                    <a:pt x="7813" y="3938"/>
                    <a:pt x="7876" y="4001"/>
                  </a:cubicBezTo>
                  <a:lnTo>
                    <a:pt x="8664" y="4789"/>
                  </a:lnTo>
                  <a:cubicBezTo>
                    <a:pt x="9325" y="5450"/>
                    <a:pt x="9861" y="6238"/>
                    <a:pt x="10113" y="7026"/>
                  </a:cubicBezTo>
                  <a:lnTo>
                    <a:pt x="7530" y="9609"/>
                  </a:lnTo>
                  <a:lnTo>
                    <a:pt x="4222" y="9609"/>
                  </a:lnTo>
                  <a:cubicBezTo>
                    <a:pt x="4033" y="9609"/>
                    <a:pt x="3875" y="9451"/>
                    <a:pt x="3875" y="9262"/>
                  </a:cubicBezTo>
                  <a:cubicBezTo>
                    <a:pt x="3875" y="9073"/>
                    <a:pt x="4033" y="8916"/>
                    <a:pt x="4222" y="8916"/>
                  </a:cubicBezTo>
                  <a:lnTo>
                    <a:pt x="5230" y="8916"/>
                  </a:lnTo>
                  <a:cubicBezTo>
                    <a:pt x="5387" y="8916"/>
                    <a:pt x="5513" y="8821"/>
                    <a:pt x="5545" y="8695"/>
                  </a:cubicBezTo>
                  <a:cubicBezTo>
                    <a:pt x="5608" y="8601"/>
                    <a:pt x="5608" y="8443"/>
                    <a:pt x="5482" y="8349"/>
                  </a:cubicBezTo>
                  <a:lnTo>
                    <a:pt x="2520" y="5387"/>
                  </a:lnTo>
                  <a:cubicBezTo>
                    <a:pt x="2394" y="5293"/>
                    <a:pt x="2394" y="5041"/>
                    <a:pt x="2520" y="4915"/>
                  </a:cubicBezTo>
                  <a:cubicBezTo>
                    <a:pt x="2583" y="4868"/>
                    <a:pt x="2670" y="4844"/>
                    <a:pt x="2757" y="4844"/>
                  </a:cubicBezTo>
                  <a:cubicBezTo>
                    <a:pt x="2843" y="4844"/>
                    <a:pt x="2930" y="4868"/>
                    <a:pt x="2993" y="4915"/>
                  </a:cubicBezTo>
                  <a:lnTo>
                    <a:pt x="4442" y="6395"/>
                  </a:lnTo>
                  <a:lnTo>
                    <a:pt x="5450" y="7372"/>
                  </a:lnTo>
                  <a:cubicBezTo>
                    <a:pt x="5498" y="7435"/>
                    <a:pt x="5584" y="7467"/>
                    <a:pt x="5675" y="7467"/>
                  </a:cubicBezTo>
                  <a:cubicBezTo>
                    <a:pt x="5765" y="7467"/>
                    <a:pt x="5860" y="7435"/>
                    <a:pt x="5923" y="7372"/>
                  </a:cubicBezTo>
                  <a:cubicBezTo>
                    <a:pt x="6017" y="7246"/>
                    <a:pt x="6017" y="7026"/>
                    <a:pt x="5923" y="6900"/>
                  </a:cubicBezTo>
                  <a:lnTo>
                    <a:pt x="4915" y="5923"/>
                  </a:lnTo>
                  <a:cubicBezTo>
                    <a:pt x="4820" y="5797"/>
                    <a:pt x="4820" y="5545"/>
                    <a:pt x="4915" y="5450"/>
                  </a:cubicBezTo>
                  <a:cubicBezTo>
                    <a:pt x="4978" y="5387"/>
                    <a:pt x="5072" y="5356"/>
                    <a:pt x="5163" y="5356"/>
                  </a:cubicBezTo>
                  <a:cubicBezTo>
                    <a:pt x="5253" y="5356"/>
                    <a:pt x="5340" y="5387"/>
                    <a:pt x="5387" y="5450"/>
                  </a:cubicBezTo>
                  <a:lnTo>
                    <a:pt x="6396" y="6427"/>
                  </a:lnTo>
                  <a:cubicBezTo>
                    <a:pt x="6443" y="6490"/>
                    <a:pt x="6529" y="6522"/>
                    <a:pt x="6620" y="6522"/>
                  </a:cubicBezTo>
                  <a:cubicBezTo>
                    <a:pt x="6711" y="6522"/>
                    <a:pt x="6805" y="6490"/>
                    <a:pt x="6868" y="6427"/>
                  </a:cubicBezTo>
                  <a:cubicBezTo>
                    <a:pt x="6963" y="6301"/>
                    <a:pt x="6963" y="6080"/>
                    <a:pt x="6868" y="5954"/>
                  </a:cubicBezTo>
                  <a:lnTo>
                    <a:pt x="5860" y="4978"/>
                  </a:lnTo>
                  <a:cubicBezTo>
                    <a:pt x="5765" y="4852"/>
                    <a:pt x="5765" y="4631"/>
                    <a:pt x="5860" y="4505"/>
                  </a:cubicBezTo>
                  <a:cubicBezTo>
                    <a:pt x="5923" y="4442"/>
                    <a:pt x="6017" y="4411"/>
                    <a:pt x="6108" y="4411"/>
                  </a:cubicBezTo>
                  <a:cubicBezTo>
                    <a:pt x="6199" y="4411"/>
                    <a:pt x="6285" y="4442"/>
                    <a:pt x="6333" y="4505"/>
                  </a:cubicBezTo>
                  <a:lnTo>
                    <a:pt x="7341" y="5482"/>
                  </a:lnTo>
                  <a:cubicBezTo>
                    <a:pt x="7388" y="5545"/>
                    <a:pt x="7475" y="5576"/>
                    <a:pt x="7565" y="5576"/>
                  </a:cubicBezTo>
                  <a:cubicBezTo>
                    <a:pt x="7656" y="5576"/>
                    <a:pt x="7750" y="5545"/>
                    <a:pt x="7813" y="5482"/>
                  </a:cubicBezTo>
                  <a:cubicBezTo>
                    <a:pt x="7908" y="5356"/>
                    <a:pt x="7908" y="5135"/>
                    <a:pt x="7813" y="5009"/>
                  </a:cubicBezTo>
                  <a:lnTo>
                    <a:pt x="7341" y="4537"/>
                  </a:lnTo>
                  <a:cubicBezTo>
                    <a:pt x="7278" y="4348"/>
                    <a:pt x="7278" y="4096"/>
                    <a:pt x="7404" y="4001"/>
                  </a:cubicBezTo>
                  <a:cubicBezTo>
                    <a:pt x="7467" y="3938"/>
                    <a:pt x="7553" y="3907"/>
                    <a:pt x="7640" y="3907"/>
                  </a:cubicBezTo>
                  <a:close/>
                  <a:moveTo>
                    <a:pt x="10554" y="7624"/>
                  </a:moveTo>
                  <a:lnTo>
                    <a:pt x="10806" y="7845"/>
                  </a:lnTo>
                  <a:cubicBezTo>
                    <a:pt x="10964" y="8002"/>
                    <a:pt x="10964" y="8191"/>
                    <a:pt x="10806" y="8317"/>
                  </a:cubicBezTo>
                  <a:lnTo>
                    <a:pt x="8853" y="10239"/>
                  </a:lnTo>
                  <a:cubicBezTo>
                    <a:pt x="8806" y="10302"/>
                    <a:pt x="8719" y="10334"/>
                    <a:pt x="8628" y="10334"/>
                  </a:cubicBezTo>
                  <a:cubicBezTo>
                    <a:pt x="8538" y="10334"/>
                    <a:pt x="8443" y="10302"/>
                    <a:pt x="8380" y="10239"/>
                  </a:cubicBezTo>
                  <a:lnTo>
                    <a:pt x="8160" y="10019"/>
                  </a:lnTo>
                  <a:lnTo>
                    <a:pt x="10554" y="7624"/>
                  </a:lnTo>
                  <a:close/>
                  <a:moveTo>
                    <a:pt x="3277" y="9672"/>
                  </a:moveTo>
                  <a:cubicBezTo>
                    <a:pt x="3434" y="10050"/>
                    <a:pt x="3781" y="10334"/>
                    <a:pt x="4222" y="10334"/>
                  </a:cubicBezTo>
                  <a:lnTo>
                    <a:pt x="6143" y="10334"/>
                  </a:lnTo>
                  <a:lnTo>
                    <a:pt x="6143" y="10680"/>
                  </a:lnTo>
                  <a:lnTo>
                    <a:pt x="6175" y="10680"/>
                  </a:lnTo>
                  <a:cubicBezTo>
                    <a:pt x="6175" y="10869"/>
                    <a:pt x="6017" y="11027"/>
                    <a:pt x="5828" y="11027"/>
                  </a:cubicBezTo>
                  <a:lnTo>
                    <a:pt x="1040" y="11027"/>
                  </a:lnTo>
                  <a:cubicBezTo>
                    <a:pt x="819" y="11027"/>
                    <a:pt x="662" y="10869"/>
                    <a:pt x="662" y="10680"/>
                  </a:cubicBezTo>
                  <a:lnTo>
                    <a:pt x="662" y="9672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40" y="11657"/>
                  </a:cubicBezTo>
                  <a:lnTo>
                    <a:pt x="5828" y="11657"/>
                  </a:lnTo>
                  <a:cubicBezTo>
                    <a:pt x="6396" y="11657"/>
                    <a:pt x="6868" y="11184"/>
                    <a:pt x="6868" y="10649"/>
                  </a:cubicBezTo>
                  <a:lnTo>
                    <a:pt x="6868" y="10334"/>
                  </a:lnTo>
                  <a:lnTo>
                    <a:pt x="7467" y="10334"/>
                  </a:lnTo>
                  <a:lnTo>
                    <a:pt x="7876" y="10775"/>
                  </a:lnTo>
                  <a:cubicBezTo>
                    <a:pt x="8081" y="10964"/>
                    <a:pt x="8349" y="11058"/>
                    <a:pt x="8613" y="11058"/>
                  </a:cubicBezTo>
                  <a:cubicBezTo>
                    <a:pt x="8877" y="11058"/>
                    <a:pt x="9136" y="10964"/>
                    <a:pt x="9325" y="10775"/>
                  </a:cubicBezTo>
                  <a:lnTo>
                    <a:pt x="11279" y="8821"/>
                  </a:lnTo>
                  <a:cubicBezTo>
                    <a:pt x="11688" y="8443"/>
                    <a:pt x="11688" y="7782"/>
                    <a:pt x="11310" y="7372"/>
                  </a:cubicBezTo>
                  <a:lnTo>
                    <a:pt x="10869" y="6931"/>
                  </a:lnTo>
                  <a:cubicBezTo>
                    <a:pt x="10554" y="6080"/>
                    <a:pt x="10082" y="5261"/>
                    <a:pt x="9420" y="4505"/>
                  </a:cubicBezTo>
                  <a:lnTo>
                    <a:pt x="8380" y="3466"/>
                  </a:lnTo>
                  <a:cubicBezTo>
                    <a:pt x="8191" y="3277"/>
                    <a:pt x="7931" y="3182"/>
                    <a:pt x="7668" y="3182"/>
                  </a:cubicBezTo>
                  <a:cubicBezTo>
                    <a:pt x="7404" y="3182"/>
                    <a:pt x="7136" y="3277"/>
                    <a:pt x="6931" y="3466"/>
                  </a:cubicBezTo>
                  <a:lnTo>
                    <a:pt x="6868" y="3560"/>
                  </a:lnTo>
                  <a:lnTo>
                    <a:pt x="6868" y="1040"/>
                  </a:lnTo>
                  <a:cubicBezTo>
                    <a:pt x="6868" y="473"/>
                    <a:pt x="6396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47"/>
            <p:cNvGrpSpPr/>
            <p:nvPr/>
          </p:nvGrpSpPr>
          <p:grpSpPr>
            <a:xfrm>
              <a:off x="4412479" y="2104625"/>
              <a:ext cx="319043" cy="319909"/>
              <a:chOff x="6679825" y="2693700"/>
              <a:chExt cx="257875" cy="258575"/>
            </a:xfrm>
          </p:grpSpPr>
          <p:sp>
            <p:nvSpPr>
              <p:cNvPr id="520" name="Google Shape;520;p47"/>
              <p:cNvSpPr/>
              <p:nvPr/>
            </p:nvSpPr>
            <p:spPr>
              <a:xfrm>
                <a:off x="6679825" y="2693700"/>
                <a:ext cx="257875" cy="2585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10343" extrusionOk="0">
                    <a:moveTo>
                      <a:pt x="5102" y="670"/>
                    </a:moveTo>
                    <a:cubicBezTo>
                      <a:pt x="5604" y="670"/>
                      <a:pt x="6022" y="1088"/>
                      <a:pt x="6022" y="1562"/>
                    </a:cubicBezTo>
                    <a:cubicBezTo>
                      <a:pt x="6022" y="2063"/>
                      <a:pt x="5604" y="2481"/>
                      <a:pt x="5102" y="2481"/>
                    </a:cubicBezTo>
                    <a:cubicBezTo>
                      <a:pt x="4600" y="2481"/>
                      <a:pt x="4182" y="2063"/>
                      <a:pt x="4182" y="1562"/>
                    </a:cubicBezTo>
                    <a:cubicBezTo>
                      <a:pt x="4182" y="1088"/>
                      <a:pt x="4600" y="670"/>
                      <a:pt x="5102" y="670"/>
                    </a:cubicBezTo>
                    <a:close/>
                    <a:moveTo>
                      <a:pt x="1757" y="1896"/>
                    </a:moveTo>
                    <a:cubicBezTo>
                      <a:pt x="2063" y="1896"/>
                      <a:pt x="2342" y="2175"/>
                      <a:pt x="2342" y="2481"/>
                    </a:cubicBezTo>
                    <a:cubicBezTo>
                      <a:pt x="2342" y="2788"/>
                      <a:pt x="2063" y="3067"/>
                      <a:pt x="1757" y="3067"/>
                    </a:cubicBezTo>
                    <a:cubicBezTo>
                      <a:pt x="1422" y="3067"/>
                      <a:pt x="1143" y="2788"/>
                      <a:pt x="1143" y="2481"/>
                    </a:cubicBezTo>
                    <a:cubicBezTo>
                      <a:pt x="1143" y="2119"/>
                      <a:pt x="1422" y="1896"/>
                      <a:pt x="1757" y="1896"/>
                    </a:cubicBezTo>
                    <a:close/>
                    <a:moveTo>
                      <a:pt x="8447" y="1896"/>
                    </a:moveTo>
                    <a:cubicBezTo>
                      <a:pt x="8781" y="1896"/>
                      <a:pt x="9032" y="2175"/>
                      <a:pt x="9032" y="2481"/>
                    </a:cubicBezTo>
                    <a:cubicBezTo>
                      <a:pt x="9032" y="2788"/>
                      <a:pt x="8753" y="3067"/>
                      <a:pt x="8447" y="3067"/>
                    </a:cubicBezTo>
                    <a:cubicBezTo>
                      <a:pt x="8112" y="3067"/>
                      <a:pt x="7834" y="2788"/>
                      <a:pt x="7834" y="2481"/>
                    </a:cubicBezTo>
                    <a:cubicBezTo>
                      <a:pt x="7834" y="2119"/>
                      <a:pt x="8112" y="1896"/>
                      <a:pt x="8447" y="1896"/>
                    </a:cubicBezTo>
                    <a:close/>
                    <a:moveTo>
                      <a:pt x="1701" y="3624"/>
                    </a:moveTo>
                    <a:cubicBezTo>
                      <a:pt x="2370" y="3624"/>
                      <a:pt x="2927" y="4182"/>
                      <a:pt x="2927" y="4851"/>
                    </a:cubicBezTo>
                    <a:lnTo>
                      <a:pt x="2927" y="6412"/>
                    </a:lnTo>
                    <a:cubicBezTo>
                      <a:pt x="2955" y="6635"/>
                      <a:pt x="2816" y="6719"/>
                      <a:pt x="2649" y="6719"/>
                    </a:cubicBezTo>
                    <a:cubicBezTo>
                      <a:pt x="2481" y="6719"/>
                      <a:pt x="2342" y="6858"/>
                      <a:pt x="2342" y="7053"/>
                    </a:cubicBezTo>
                    <a:lnTo>
                      <a:pt x="2342" y="8865"/>
                    </a:lnTo>
                    <a:cubicBezTo>
                      <a:pt x="2342" y="9032"/>
                      <a:pt x="2203" y="9172"/>
                      <a:pt x="2035" y="9172"/>
                    </a:cubicBezTo>
                    <a:lnTo>
                      <a:pt x="1422" y="9172"/>
                    </a:lnTo>
                    <a:cubicBezTo>
                      <a:pt x="1255" y="9172"/>
                      <a:pt x="1116" y="9032"/>
                      <a:pt x="1116" y="8865"/>
                    </a:cubicBezTo>
                    <a:lnTo>
                      <a:pt x="1116" y="7053"/>
                    </a:lnTo>
                    <a:cubicBezTo>
                      <a:pt x="1116" y="6858"/>
                      <a:pt x="976" y="6719"/>
                      <a:pt x="809" y="6719"/>
                    </a:cubicBezTo>
                    <a:cubicBezTo>
                      <a:pt x="642" y="6719"/>
                      <a:pt x="502" y="6579"/>
                      <a:pt x="502" y="6412"/>
                    </a:cubicBezTo>
                    <a:lnTo>
                      <a:pt x="502" y="4851"/>
                    </a:lnTo>
                    <a:cubicBezTo>
                      <a:pt x="502" y="4182"/>
                      <a:pt x="1060" y="3624"/>
                      <a:pt x="1701" y="3624"/>
                    </a:cubicBezTo>
                    <a:close/>
                    <a:moveTo>
                      <a:pt x="8391" y="3624"/>
                    </a:moveTo>
                    <a:cubicBezTo>
                      <a:pt x="9060" y="3624"/>
                      <a:pt x="9618" y="4182"/>
                      <a:pt x="9618" y="4851"/>
                    </a:cubicBezTo>
                    <a:lnTo>
                      <a:pt x="9618" y="6440"/>
                    </a:lnTo>
                    <a:lnTo>
                      <a:pt x="9645" y="6440"/>
                    </a:lnTo>
                    <a:cubicBezTo>
                      <a:pt x="9645" y="6635"/>
                      <a:pt x="9506" y="6774"/>
                      <a:pt x="9339" y="6774"/>
                    </a:cubicBezTo>
                    <a:cubicBezTo>
                      <a:pt x="9172" y="6774"/>
                      <a:pt x="9032" y="6914"/>
                      <a:pt x="9032" y="7081"/>
                    </a:cubicBezTo>
                    <a:lnTo>
                      <a:pt x="9032" y="8893"/>
                    </a:lnTo>
                    <a:cubicBezTo>
                      <a:pt x="9032" y="9060"/>
                      <a:pt x="8893" y="9199"/>
                      <a:pt x="8726" y="9199"/>
                    </a:cubicBezTo>
                    <a:lnTo>
                      <a:pt x="8112" y="9199"/>
                    </a:lnTo>
                    <a:cubicBezTo>
                      <a:pt x="7945" y="9199"/>
                      <a:pt x="7806" y="9060"/>
                      <a:pt x="7806" y="8893"/>
                    </a:cubicBezTo>
                    <a:lnTo>
                      <a:pt x="7806" y="7053"/>
                    </a:lnTo>
                    <a:cubicBezTo>
                      <a:pt x="7806" y="6858"/>
                      <a:pt x="7666" y="6719"/>
                      <a:pt x="7499" y="6719"/>
                    </a:cubicBezTo>
                    <a:cubicBezTo>
                      <a:pt x="7332" y="6719"/>
                      <a:pt x="7192" y="6579"/>
                      <a:pt x="7192" y="6412"/>
                    </a:cubicBezTo>
                    <a:lnTo>
                      <a:pt x="7192" y="4851"/>
                    </a:lnTo>
                    <a:cubicBezTo>
                      <a:pt x="7192" y="4182"/>
                      <a:pt x="7750" y="3624"/>
                      <a:pt x="8391" y="3624"/>
                    </a:cubicBezTo>
                    <a:close/>
                    <a:moveTo>
                      <a:pt x="5381" y="3095"/>
                    </a:moveTo>
                    <a:cubicBezTo>
                      <a:pt x="6077" y="3234"/>
                      <a:pt x="6635" y="3875"/>
                      <a:pt x="6635" y="4600"/>
                    </a:cubicBezTo>
                    <a:lnTo>
                      <a:pt x="6635" y="6440"/>
                    </a:lnTo>
                    <a:cubicBezTo>
                      <a:pt x="6663" y="6635"/>
                      <a:pt x="6523" y="6719"/>
                      <a:pt x="6356" y="6719"/>
                    </a:cubicBezTo>
                    <a:cubicBezTo>
                      <a:pt x="6161" y="6719"/>
                      <a:pt x="6022" y="6858"/>
                      <a:pt x="6022" y="7053"/>
                    </a:cubicBezTo>
                    <a:lnTo>
                      <a:pt x="6022" y="9478"/>
                    </a:lnTo>
                    <a:cubicBezTo>
                      <a:pt x="6022" y="9645"/>
                      <a:pt x="5882" y="9785"/>
                      <a:pt x="5715" y="9785"/>
                    </a:cubicBezTo>
                    <a:lnTo>
                      <a:pt x="4461" y="9785"/>
                    </a:lnTo>
                    <a:cubicBezTo>
                      <a:pt x="4293" y="9785"/>
                      <a:pt x="4154" y="9645"/>
                      <a:pt x="4154" y="9478"/>
                    </a:cubicBezTo>
                    <a:lnTo>
                      <a:pt x="4154" y="7053"/>
                    </a:lnTo>
                    <a:cubicBezTo>
                      <a:pt x="4154" y="6858"/>
                      <a:pt x="4015" y="6719"/>
                      <a:pt x="3847" y="6719"/>
                    </a:cubicBezTo>
                    <a:cubicBezTo>
                      <a:pt x="3652" y="6719"/>
                      <a:pt x="3513" y="6579"/>
                      <a:pt x="3513" y="6412"/>
                    </a:cubicBezTo>
                    <a:lnTo>
                      <a:pt x="3513" y="4851"/>
                    </a:lnTo>
                    <a:lnTo>
                      <a:pt x="3513" y="4600"/>
                    </a:lnTo>
                    <a:cubicBezTo>
                      <a:pt x="3513" y="3875"/>
                      <a:pt x="4043" y="3234"/>
                      <a:pt x="4739" y="3095"/>
                    </a:cubicBezTo>
                    <a:lnTo>
                      <a:pt x="4739" y="5185"/>
                    </a:lnTo>
                    <a:cubicBezTo>
                      <a:pt x="4739" y="5381"/>
                      <a:pt x="4879" y="5520"/>
                      <a:pt x="5046" y="5520"/>
                    </a:cubicBezTo>
                    <a:cubicBezTo>
                      <a:pt x="5241" y="5520"/>
                      <a:pt x="5381" y="5381"/>
                      <a:pt x="5381" y="5185"/>
                    </a:cubicBezTo>
                    <a:lnTo>
                      <a:pt x="5381" y="3095"/>
                    </a:lnTo>
                    <a:close/>
                    <a:moveTo>
                      <a:pt x="5130" y="1"/>
                    </a:moveTo>
                    <a:cubicBezTo>
                      <a:pt x="4293" y="1"/>
                      <a:pt x="3624" y="670"/>
                      <a:pt x="3624" y="1506"/>
                    </a:cubicBezTo>
                    <a:cubicBezTo>
                      <a:pt x="3624" y="1952"/>
                      <a:pt x="3847" y="2370"/>
                      <a:pt x="4154" y="2649"/>
                    </a:cubicBezTo>
                    <a:cubicBezTo>
                      <a:pt x="3736" y="2872"/>
                      <a:pt x="3373" y="3234"/>
                      <a:pt x="3206" y="3652"/>
                    </a:cubicBezTo>
                    <a:cubicBezTo>
                      <a:pt x="3067" y="3485"/>
                      <a:pt x="2900" y="3346"/>
                      <a:pt x="2677" y="3234"/>
                    </a:cubicBezTo>
                    <a:cubicBezTo>
                      <a:pt x="2900" y="3039"/>
                      <a:pt x="3039" y="2732"/>
                      <a:pt x="3039" y="2398"/>
                    </a:cubicBezTo>
                    <a:cubicBezTo>
                      <a:pt x="3039" y="1757"/>
                      <a:pt x="2481" y="1199"/>
                      <a:pt x="1812" y="1199"/>
                    </a:cubicBezTo>
                    <a:cubicBezTo>
                      <a:pt x="1143" y="1199"/>
                      <a:pt x="586" y="1757"/>
                      <a:pt x="586" y="2398"/>
                    </a:cubicBezTo>
                    <a:cubicBezTo>
                      <a:pt x="586" y="2732"/>
                      <a:pt x="725" y="3039"/>
                      <a:pt x="948" y="3234"/>
                    </a:cubicBezTo>
                    <a:cubicBezTo>
                      <a:pt x="391" y="3569"/>
                      <a:pt x="1" y="4154"/>
                      <a:pt x="1" y="4851"/>
                    </a:cubicBezTo>
                    <a:lnTo>
                      <a:pt x="1" y="6412"/>
                    </a:lnTo>
                    <a:cubicBezTo>
                      <a:pt x="1" y="6802"/>
                      <a:pt x="251" y="7137"/>
                      <a:pt x="586" y="7276"/>
                    </a:cubicBezTo>
                    <a:lnTo>
                      <a:pt x="586" y="8865"/>
                    </a:lnTo>
                    <a:cubicBezTo>
                      <a:pt x="586" y="9339"/>
                      <a:pt x="1004" y="9757"/>
                      <a:pt x="1506" y="9757"/>
                    </a:cubicBezTo>
                    <a:lnTo>
                      <a:pt x="2091" y="9757"/>
                    </a:lnTo>
                    <a:cubicBezTo>
                      <a:pt x="2593" y="9757"/>
                      <a:pt x="3011" y="9339"/>
                      <a:pt x="3011" y="8865"/>
                    </a:cubicBezTo>
                    <a:lnTo>
                      <a:pt x="3011" y="7276"/>
                    </a:lnTo>
                    <a:cubicBezTo>
                      <a:pt x="3095" y="7248"/>
                      <a:pt x="3206" y="7192"/>
                      <a:pt x="3318" y="7109"/>
                    </a:cubicBezTo>
                    <a:cubicBezTo>
                      <a:pt x="3429" y="7192"/>
                      <a:pt x="3485" y="7248"/>
                      <a:pt x="3624" y="7276"/>
                    </a:cubicBezTo>
                    <a:lnTo>
                      <a:pt x="3624" y="9450"/>
                    </a:lnTo>
                    <a:cubicBezTo>
                      <a:pt x="3624" y="9924"/>
                      <a:pt x="4043" y="10342"/>
                      <a:pt x="4544" y="10342"/>
                    </a:cubicBezTo>
                    <a:lnTo>
                      <a:pt x="5799" y="10342"/>
                    </a:lnTo>
                    <a:cubicBezTo>
                      <a:pt x="6273" y="10342"/>
                      <a:pt x="6691" y="9924"/>
                      <a:pt x="6691" y="9450"/>
                    </a:cubicBezTo>
                    <a:lnTo>
                      <a:pt x="6691" y="7276"/>
                    </a:lnTo>
                    <a:cubicBezTo>
                      <a:pt x="6802" y="7248"/>
                      <a:pt x="6914" y="7192"/>
                      <a:pt x="6997" y="7109"/>
                    </a:cubicBezTo>
                    <a:cubicBezTo>
                      <a:pt x="7109" y="7192"/>
                      <a:pt x="7192" y="7248"/>
                      <a:pt x="7332" y="7276"/>
                    </a:cubicBezTo>
                    <a:lnTo>
                      <a:pt x="7332" y="8865"/>
                    </a:lnTo>
                    <a:cubicBezTo>
                      <a:pt x="7332" y="9339"/>
                      <a:pt x="7750" y="9757"/>
                      <a:pt x="8224" y="9757"/>
                    </a:cubicBezTo>
                    <a:lnTo>
                      <a:pt x="8809" y="9757"/>
                    </a:lnTo>
                    <a:cubicBezTo>
                      <a:pt x="9311" y="9757"/>
                      <a:pt x="9729" y="9339"/>
                      <a:pt x="9729" y="8865"/>
                    </a:cubicBezTo>
                    <a:lnTo>
                      <a:pt x="9729" y="7276"/>
                    </a:lnTo>
                    <a:cubicBezTo>
                      <a:pt x="10064" y="7137"/>
                      <a:pt x="10314" y="6830"/>
                      <a:pt x="10314" y="6412"/>
                    </a:cubicBezTo>
                    <a:lnTo>
                      <a:pt x="10314" y="4851"/>
                    </a:lnTo>
                    <a:cubicBezTo>
                      <a:pt x="10287" y="4210"/>
                      <a:pt x="9896" y="3596"/>
                      <a:pt x="9339" y="3318"/>
                    </a:cubicBezTo>
                    <a:cubicBezTo>
                      <a:pt x="9562" y="3095"/>
                      <a:pt x="9701" y="2788"/>
                      <a:pt x="9701" y="2481"/>
                    </a:cubicBezTo>
                    <a:cubicBezTo>
                      <a:pt x="9701" y="1812"/>
                      <a:pt x="9144" y="1255"/>
                      <a:pt x="8475" y="1255"/>
                    </a:cubicBezTo>
                    <a:cubicBezTo>
                      <a:pt x="7806" y="1255"/>
                      <a:pt x="7248" y="1812"/>
                      <a:pt x="7248" y="2481"/>
                    </a:cubicBezTo>
                    <a:cubicBezTo>
                      <a:pt x="7248" y="2788"/>
                      <a:pt x="7388" y="3095"/>
                      <a:pt x="7611" y="3318"/>
                    </a:cubicBezTo>
                    <a:cubicBezTo>
                      <a:pt x="7388" y="3429"/>
                      <a:pt x="7220" y="3569"/>
                      <a:pt x="7081" y="3736"/>
                    </a:cubicBezTo>
                    <a:cubicBezTo>
                      <a:pt x="6969" y="3485"/>
                      <a:pt x="6802" y="3290"/>
                      <a:pt x="6635" y="3067"/>
                    </a:cubicBezTo>
                    <a:cubicBezTo>
                      <a:pt x="6496" y="2927"/>
                      <a:pt x="6300" y="2788"/>
                      <a:pt x="6105" y="2677"/>
                    </a:cubicBezTo>
                    <a:cubicBezTo>
                      <a:pt x="6440" y="2370"/>
                      <a:pt x="6663" y="1952"/>
                      <a:pt x="6663" y="1534"/>
                    </a:cubicBezTo>
                    <a:cubicBezTo>
                      <a:pt x="6663" y="1116"/>
                      <a:pt x="6496" y="725"/>
                      <a:pt x="6217" y="447"/>
                    </a:cubicBezTo>
                    <a:cubicBezTo>
                      <a:pt x="5938" y="168"/>
                      <a:pt x="5520" y="1"/>
                      <a:pt x="5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7"/>
              <p:cNvSpPr/>
              <p:nvPr/>
            </p:nvSpPr>
            <p:spPr>
              <a:xfrm flipH="1">
                <a:off x="6679825" y="2693700"/>
                <a:ext cx="257875" cy="2585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10343" extrusionOk="0">
                    <a:moveTo>
                      <a:pt x="5102" y="670"/>
                    </a:moveTo>
                    <a:cubicBezTo>
                      <a:pt x="5604" y="670"/>
                      <a:pt x="6022" y="1088"/>
                      <a:pt x="6022" y="1562"/>
                    </a:cubicBezTo>
                    <a:cubicBezTo>
                      <a:pt x="6022" y="2063"/>
                      <a:pt x="5604" y="2481"/>
                      <a:pt x="5102" y="2481"/>
                    </a:cubicBezTo>
                    <a:cubicBezTo>
                      <a:pt x="4600" y="2481"/>
                      <a:pt x="4182" y="2063"/>
                      <a:pt x="4182" y="1562"/>
                    </a:cubicBezTo>
                    <a:cubicBezTo>
                      <a:pt x="4182" y="1088"/>
                      <a:pt x="4600" y="670"/>
                      <a:pt x="5102" y="670"/>
                    </a:cubicBezTo>
                    <a:close/>
                    <a:moveTo>
                      <a:pt x="1757" y="1896"/>
                    </a:moveTo>
                    <a:cubicBezTo>
                      <a:pt x="2063" y="1896"/>
                      <a:pt x="2342" y="2175"/>
                      <a:pt x="2342" y="2481"/>
                    </a:cubicBezTo>
                    <a:cubicBezTo>
                      <a:pt x="2342" y="2788"/>
                      <a:pt x="2063" y="3067"/>
                      <a:pt x="1757" y="3067"/>
                    </a:cubicBezTo>
                    <a:cubicBezTo>
                      <a:pt x="1422" y="3067"/>
                      <a:pt x="1143" y="2788"/>
                      <a:pt x="1143" y="2481"/>
                    </a:cubicBezTo>
                    <a:cubicBezTo>
                      <a:pt x="1143" y="2119"/>
                      <a:pt x="1422" y="1896"/>
                      <a:pt x="1757" y="1896"/>
                    </a:cubicBezTo>
                    <a:close/>
                    <a:moveTo>
                      <a:pt x="8447" y="1896"/>
                    </a:moveTo>
                    <a:cubicBezTo>
                      <a:pt x="8781" y="1896"/>
                      <a:pt x="9032" y="2175"/>
                      <a:pt x="9032" y="2481"/>
                    </a:cubicBezTo>
                    <a:cubicBezTo>
                      <a:pt x="9032" y="2788"/>
                      <a:pt x="8753" y="3067"/>
                      <a:pt x="8447" y="3067"/>
                    </a:cubicBezTo>
                    <a:cubicBezTo>
                      <a:pt x="8112" y="3067"/>
                      <a:pt x="7834" y="2788"/>
                      <a:pt x="7834" y="2481"/>
                    </a:cubicBezTo>
                    <a:cubicBezTo>
                      <a:pt x="7834" y="2119"/>
                      <a:pt x="8112" y="1896"/>
                      <a:pt x="8447" y="1896"/>
                    </a:cubicBezTo>
                    <a:close/>
                    <a:moveTo>
                      <a:pt x="1701" y="3624"/>
                    </a:moveTo>
                    <a:cubicBezTo>
                      <a:pt x="2370" y="3624"/>
                      <a:pt x="2927" y="4182"/>
                      <a:pt x="2927" y="4851"/>
                    </a:cubicBezTo>
                    <a:lnTo>
                      <a:pt x="2927" y="6412"/>
                    </a:lnTo>
                    <a:cubicBezTo>
                      <a:pt x="2955" y="6635"/>
                      <a:pt x="2816" y="6719"/>
                      <a:pt x="2649" y="6719"/>
                    </a:cubicBezTo>
                    <a:cubicBezTo>
                      <a:pt x="2481" y="6719"/>
                      <a:pt x="2342" y="6858"/>
                      <a:pt x="2342" y="7053"/>
                    </a:cubicBezTo>
                    <a:lnTo>
                      <a:pt x="2342" y="8865"/>
                    </a:lnTo>
                    <a:cubicBezTo>
                      <a:pt x="2342" y="9032"/>
                      <a:pt x="2203" y="9172"/>
                      <a:pt x="2035" y="9172"/>
                    </a:cubicBezTo>
                    <a:lnTo>
                      <a:pt x="1422" y="9172"/>
                    </a:lnTo>
                    <a:cubicBezTo>
                      <a:pt x="1255" y="9172"/>
                      <a:pt x="1116" y="9032"/>
                      <a:pt x="1116" y="8865"/>
                    </a:cubicBezTo>
                    <a:lnTo>
                      <a:pt x="1116" y="7053"/>
                    </a:lnTo>
                    <a:cubicBezTo>
                      <a:pt x="1116" y="6858"/>
                      <a:pt x="976" y="6719"/>
                      <a:pt x="809" y="6719"/>
                    </a:cubicBezTo>
                    <a:cubicBezTo>
                      <a:pt x="642" y="6719"/>
                      <a:pt x="502" y="6579"/>
                      <a:pt x="502" y="6412"/>
                    </a:cubicBezTo>
                    <a:lnTo>
                      <a:pt x="502" y="4851"/>
                    </a:lnTo>
                    <a:cubicBezTo>
                      <a:pt x="502" y="4182"/>
                      <a:pt x="1060" y="3624"/>
                      <a:pt x="1701" y="3624"/>
                    </a:cubicBezTo>
                    <a:close/>
                    <a:moveTo>
                      <a:pt x="8391" y="3624"/>
                    </a:moveTo>
                    <a:cubicBezTo>
                      <a:pt x="9060" y="3624"/>
                      <a:pt x="9618" y="4182"/>
                      <a:pt x="9618" y="4851"/>
                    </a:cubicBezTo>
                    <a:lnTo>
                      <a:pt x="9618" y="6440"/>
                    </a:lnTo>
                    <a:lnTo>
                      <a:pt x="9645" y="6440"/>
                    </a:lnTo>
                    <a:cubicBezTo>
                      <a:pt x="9645" y="6635"/>
                      <a:pt x="9506" y="6774"/>
                      <a:pt x="9339" y="6774"/>
                    </a:cubicBezTo>
                    <a:cubicBezTo>
                      <a:pt x="9172" y="6774"/>
                      <a:pt x="9032" y="6914"/>
                      <a:pt x="9032" y="7081"/>
                    </a:cubicBezTo>
                    <a:lnTo>
                      <a:pt x="9032" y="8893"/>
                    </a:lnTo>
                    <a:cubicBezTo>
                      <a:pt x="9032" y="9060"/>
                      <a:pt x="8893" y="9199"/>
                      <a:pt x="8726" y="9199"/>
                    </a:cubicBezTo>
                    <a:lnTo>
                      <a:pt x="8112" y="9199"/>
                    </a:lnTo>
                    <a:cubicBezTo>
                      <a:pt x="7945" y="9199"/>
                      <a:pt x="7806" y="9060"/>
                      <a:pt x="7806" y="8893"/>
                    </a:cubicBezTo>
                    <a:lnTo>
                      <a:pt x="7806" y="7053"/>
                    </a:lnTo>
                    <a:cubicBezTo>
                      <a:pt x="7806" y="6858"/>
                      <a:pt x="7666" y="6719"/>
                      <a:pt x="7499" y="6719"/>
                    </a:cubicBezTo>
                    <a:cubicBezTo>
                      <a:pt x="7332" y="6719"/>
                      <a:pt x="7192" y="6579"/>
                      <a:pt x="7192" y="6412"/>
                    </a:cubicBezTo>
                    <a:lnTo>
                      <a:pt x="7192" y="4851"/>
                    </a:lnTo>
                    <a:cubicBezTo>
                      <a:pt x="7192" y="4182"/>
                      <a:pt x="7750" y="3624"/>
                      <a:pt x="8391" y="3624"/>
                    </a:cubicBezTo>
                    <a:close/>
                    <a:moveTo>
                      <a:pt x="5381" y="3095"/>
                    </a:moveTo>
                    <a:cubicBezTo>
                      <a:pt x="6077" y="3234"/>
                      <a:pt x="6635" y="3875"/>
                      <a:pt x="6635" y="4600"/>
                    </a:cubicBezTo>
                    <a:lnTo>
                      <a:pt x="6635" y="6440"/>
                    </a:lnTo>
                    <a:cubicBezTo>
                      <a:pt x="6663" y="6635"/>
                      <a:pt x="6523" y="6719"/>
                      <a:pt x="6356" y="6719"/>
                    </a:cubicBezTo>
                    <a:cubicBezTo>
                      <a:pt x="6161" y="6719"/>
                      <a:pt x="6022" y="6858"/>
                      <a:pt x="6022" y="7053"/>
                    </a:cubicBezTo>
                    <a:lnTo>
                      <a:pt x="6022" y="9478"/>
                    </a:lnTo>
                    <a:cubicBezTo>
                      <a:pt x="6022" y="9645"/>
                      <a:pt x="5882" y="9785"/>
                      <a:pt x="5715" y="9785"/>
                    </a:cubicBezTo>
                    <a:lnTo>
                      <a:pt x="4461" y="9785"/>
                    </a:lnTo>
                    <a:cubicBezTo>
                      <a:pt x="4293" y="9785"/>
                      <a:pt x="4154" y="9645"/>
                      <a:pt x="4154" y="9478"/>
                    </a:cubicBezTo>
                    <a:lnTo>
                      <a:pt x="4154" y="7053"/>
                    </a:lnTo>
                    <a:cubicBezTo>
                      <a:pt x="4154" y="6858"/>
                      <a:pt x="4015" y="6719"/>
                      <a:pt x="3847" y="6719"/>
                    </a:cubicBezTo>
                    <a:cubicBezTo>
                      <a:pt x="3652" y="6719"/>
                      <a:pt x="3513" y="6579"/>
                      <a:pt x="3513" y="6412"/>
                    </a:cubicBezTo>
                    <a:lnTo>
                      <a:pt x="3513" y="4851"/>
                    </a:lnTo>
                    <a:lnTo>
                      <a:pt x="3513" y="4600"/>
                    </a:lnTo>
                    <a:cubicBezTo>
                      <a:pt x="3513" y="3875"/>
                      <a:pt x="4043" y="3234"/>
                      <a:pt x="4739" y="3095"/>
                    </a:cubicBezTo>
                    <a:lnTo>
                      <a:pt x="4739" y="5185"/>
                    </a:lnTo>
                    <a:cubicBezTo>
                      <a:pt x="4739" y="5381"/>
                      <a:pt x="4879" y="5520"/>
                      <a:pt x="5046" y="5520"/>
                    </a:cubicBezTo>
                    <a:cubicBezTo>
                      <a:pt x="5241" y="5520"/>
                      <a:pt x="5381" y="5381"/>
                      <a:pt x="5381" y="5185"/>
                    </a:cubicBezTo>
                    <a:lnTo>
                      <a:pt x="5381" y="3095"/>
                    </a:lnTo>
                    <a:close/>
                    <a:moveTo>
                      <a:pt x="5130" y="1"/>
                    </a:moveTo>
                    <a:cubicBezTo>
                      <a:pt x="4293" y="1"/>
                      <a:pt x="3624" y="670"/>
                      <a:pt x="3624" y="1506"/>
                    </a:cubicBezTo>
                    <a:cubicBezTo>
                      <a:pt x="3624" y="1952"/>
                      <a:pt x="3847" y="2370"/>
                      <a:pt x="4154" y="2649"/>
                    </a:cubicBezTo>
                    <a:cubicBezTo>
                      <a:pt x="3736" y="2872"/>
                      <a:pt x="3373" y="3234"/>
                      <a:pt x="3206" y="3652"/>
                    </a:cubicBezTo>
                    <a:cubicBezTo>
                      <a:pt x="3067" y="3485"/>
                      <a:pt x="2900" y="3346"/>
                      <a:pt x="2677" y="3234"/>
                    </a:cubicBezTo>
                    <a:cubicBezTo>
                      <a:pt x="2900" y="3039"/>
                      <a:pt x="3039" y="2732"/>
                      <a:pt x="3039" y="2398"/>
                    </a:cubicBezTo>
                    <a:cubicBezTo>
                      <a:pt x="3039" y="1757"/>
                      <a:pt x="2481" y="1199"/>
                      <a:pt x="1812" y="1199"/>
                    </a:cubicBezTo>
                    <a:cubicBezTo>
                      <a:pt x="1143" y="1199"/>
                      <a:pt x="586" y="1757"/>
                      <a:pt x="586" y="2398"/>
                    </a:cubicBezTo>
                    <a:cubicBezTo>
                      <a:pt x="586" y="2732"/>
                      <a:pt x="725" y="3039"/>
                      <a:pt x="948" y="3234"/>
                    </a:cubicBezTo>
                    <a:cubicBezTo>
                      <a:pt x="391" y="3569"/>
                      <a:pt x="1" y="4154"/>
                      <a:pt x="1" y="4851"/>
                    </a:cubicBezTo>
                    <a:lnTo>
                      <a:pt x="1" y="6412"/>
                    </a:lnTo>
                    <a:cubicBezTo>
                      <a:pt x="1" y="6802"/>
                      <a:pt x="251" y="7137"/>
                      <a:pt x="586" y="7276"/>
                    </a:cubicBezTo>
                    <a:lnTo>
                      <a:pt x="586" y="8865"/>
                    </a:lnTo>
                    <a:cubicBezTo>
                      <a:pt x="586" y="9339"/>
                      <a:pt x="1004" y="9757"/>
                      <a:pt x="1506" y="9757"/>
                    </a:cubicBezTo>
                    <a:lnTo>
                      <a:pt x="2091" y="9757"/>
                    </a:lnTo>
                    <a:cubicBezTo>
                      <a:pt x="2593" y="9757"/>
                      <a:pt x="3011" y="9339"/>
                      <a:pt x="3011" y="8865"/>
                    </a:cubicBezTo>
                    <a:lnTo>
                      <a:pt x="3011" y="7276"/>
                    </a:lnTo>
                    <a:cubicBezTo>
                      <a:pt x="3095" y="7248"/>
                      <a:pt x="3206" y="7192"/>
                      <a:pt x="3318" y="7109"/>
                    </a:cubicBezTo>
                    <a:cubicBezTo>
                      <a:pt x="3429" y="7192"/>
                      <a:pt x="3485" y="7248"/>
                      <a:pt x="3624" y="7276"/>
                    </a:cubicBezTo>
                    <a:lnTo>
                      <a:pt x="3624" y="9450"/>
                    </a:lnTo>
                    <a:cubicBezTo>
                      <a:pt x="3624" y="9924"/>
                      <a:pt x="4043" y="10342"/>
                      <a:pt x="4544" y="10342"/>
                    </a:cubicBezTo>
                    <a:lnTo>
                      <a:pt x="5799" y="10342"/>
                    </a:lnTo>
                    <a:cubicBezTo>
                      <a:pt x="6273" y="10342"/>
                      <a:pt x="6691" y="9924"/>
                      <a:pt x="6691" y="9450"/>
                    </a:cubicBezTo>
                    <a:lnTo>
                      <a:pt x="6691" y="7276"/>
                    </a:lnTo>
                    <a:cubicBezTo>
                      <a:pt x="6802" y="7248"/>
                      <a:pt x="6914" y="7192"/>
                      <a:pt x="6997" y="7109"/>
                    </a:cubicBezTo>
                    <a:cubicBezTo>
                      <a:pt x="7109" y="7192"/>
                      <a:pt x="7192" y="7248"/>
                      <a:pt x="7332" y="7276"/>
                    </a:cubicBezTo>
                    <a:lnTo>
                      <a:pt x="7332" y="8865"/>
                    </a:lnTo>
                    <a:cubicBezTo>
                      <a:pt x="7332" y="9339"/>
                      <a:pt x="7750" y="9757"/>
                      <a:pt x="8224" y="9757"/>
                    </a:cubicBezTo>
                    <a:lnTo>
                      <a:pt x="8809" y="9757"/>
                    </a:lnTo>
                    <a:cubicBezTo>
                      <a:pt x="9311" y="9757"/>
                      <a:pt x="9729" y="9339"/>
                      <a:pt x="9729" y="8865"/>
                    </a:cubicBezTo>
                    <a:lnTo>
                      <a:pt x="9729" y="7276"/>
                    </a:lnTo>
                    <a:cubicBezTo>
                      <a:pt x="10064" y="7137"/>
                      <a:pt x="10314" y="6830"/>
                      <a:pt x="10314" y="6412"/>
                    </a:cubicBezTo>
                    <a:lnTo>
                      <a:pt x="10314" y="4851"/>
                    </a:lnTo>
                    <a:cubicBezTo>
                      <a:pt x="10287" y="4210"/>
                      <a:pt x="9896" y="3596"/>
                      <a:pt x="9339" y="3318"/>
                    </a:cubicBezTo>
                    <a:cubicBezTo>
                      <a:pt x="9562" y="3095"/>
                      <a:pt x="9701" y="2788"/>
                      <a:pt x="9701" y="2481"/>
                    </a:cubicBezTo>
                    <a:cubicBezTo>
                      <a:pt x="9701" y="1812"/>
                      <a:pt x="9144" y="1255"/>
                      <a:pt x="8475" y="1255"/>
                    </a:cubicBezTo>
                    <a:cubicBezTo>
                      <a:pt x="7806" y="1255"/>
                      <a:pt x="7248" y="1812"/>
                      <a:pt x="7248" y="2481"/>
                    </a:cubicBezTo>
                    <a:cubicBezTo>
                      <a:pt x="7248" y="2788"/>
                      <a:pt x="7388" y="3095"/>
                      <a:pt x="7611" y="3318"/>
                    </a:cubicBezTo>
                    <a:cubicBezTo>
                      <a:pt x="7388" y="3429"/>
                      <a:pt x="7220" y="3569"/>
                      <a:pt x="7081" y="3736"/>
                    </a:cubicBezTo>
                    <a:cubicBezTo>
                      <a:pt x="6969" y="3485"/>
                      <a:pt x="6802" y="3290"/>
                      <a:pt x="6635" y="3067"/>
                    </a:cubicBezTo>
                    <a:cubicBezTo>
                      <a:pt x="6496" y="2927"/>
                      <a:pt x="6300" y="2788"/>
                      <a:pt x="6105" y="2677"/>
                    </a:cubicBezTo>
                    <a:cubicBezTo>
                      <a:pt x="6440" y="2370"/>
                      <a:pt x="6663" y="1952"/>
                      <a:pt x="6663" y="1534"/>
                    </a:cubicBezTo>
                    <a:cubicBezTo>
                      <a:pt x="6663" y="1116"/>
                      <a:pt x="6496" y="725"/>
                      <a:pt x="6217" y="447"/>
                    </a:cubicBezTo>
                    <a:cubicBezTo>
                      <a:pt x="5938" y="168"/>
                      <a:pt x="5520" y="1"/>
                      <a:pt x="5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2" name="Google Shape;522;p47"/>
          <p:cNvSpPr txBox="1">
            <a:spLocks noGrp="1"/>
          </p:cNvSpPr>
          <p:nvPr>
            <p:ph type="ctrTitle"/>
          </p:nvPr>
        </p:nvSpPr>
        <p:spPr>
          <a:xfrm>
            <a:off x="1348450" y="126590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i="1">
                <a:solidFill>
                  <a:schemeClr val="lt1"/>
                </a:solidFill>
              </a:rPr>
              <a:t>“Cost-Saving &amp; Profit-Increasing”</a:t>
            </a:r>
            <a:endParaRPr sz="18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l="33606" r="25450"/>
          <a:stretch/>
        </p:blipFill>
        <p:spPr>
          <a:xfrm>
            <a:off x="6095925" y="469550"/>
            <a:ext cx="3048000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4">
            <a:alphaModFix/>
          </a:blip>
          <a:srcRect l="-36" r="59093"/>
          <a:stretch/>
        </p:blipFill>
        <p:spPr>
          <a:xfrm>
            <a:off x="30392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8"/>
          <p:cNvPicPr preferRelativeResize="0"/>
          <p:nvPr/>
        </p:nvPicPr>
        <p:blipFill rotWithShape="1">
          <a:blip r:embed="rId5">
            <a:alphaModFix/>
          </a:blip>
          <a:srcRect l="46859" r="12197"/>
          <a:stretch/>
        </p:blipFill>
        <p:spPr>
          <a:xfrm>
            <a:off x="-86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8"/>
          <p:cNvSpPr/>
          <p:nvPr/>
        </p:nvSpPr>
        <p:spPr>
          <a:xfrm flipH="1">
            <a:off x="475" y="469700"/>
            <a:ext cx="9144000" cy="41994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-8675" y="472050"/>
            <a:ext cx="3056700" cy="41994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048000" y="472059"/>
            <a:ext cx="3048000" cy="41994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6095925" y="472050"/>
            <a:ext cx="3048000" cy="4199400"/>
          </a:xfrm>
          <a:prstGeom prst="rect">
            <a:avLst/>
          </a:prstGeom>
          <a:solidFill>
            <a:schemeClr val="accent2">
              <a:alpha val="597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75" y="600200"/>
            <a:ext cx="9144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Low-Conversion Group Strategies</a:t>
            </a:r>
            <a:endParaRPr/>
          </a:p>
        </p:txBody>
      </p:sp>
      <p:sp>
        <p:nvSpPr>
          <p:cNvPr id="535" name="Google Shape;535;p48"/>
          <p:cNvSpPr txBox="1">
            <a:spLocks noGrp="1"/>
          </p:cNvSpPr>
          <p:nvPr>
            <p:ph type="subTitle" idx="1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Insurance coupon for low-conversion customers</a:t>
            </a:r>
            <a:endParaRPr/>
          </a:p>
        </p:txBody>
      </p:sp>
      <p:sp>
        <p:nvSpPr>
          <p:cNvPr id="536" name="Google Shape;536;p48"/>
          <p:cNvSpPr txBox="1">
            <a:spLocks noGrp="1"/>
          </p:cNvSpPr>
          <p:nvPr>
            <p:ph type="subTitle" idx="4"/>
          </p:nvPr>
        </p:nvSpPr>
        <p:spPr>
          <a:xfrm>
            <a:off x="3690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Gen-Z Branding</a:t>
            </a:r>
            <a:endParaRPr/>
          </a:p>
        </p:txBody>
      </p:sp>
      <p:sp>
        <p:nvSpPr>
          <p:cNvPr id="537" name="Google Shape;537;p48"/>
          <p:cNvSpPr txBox="1">
            <a:spLocks noGrp="1"/>
          </p:cNvSpPr>
          <p:nvPr>
            <p:ph type="subTitle" idx="6"/>
          </p:nvPr>
        </p:nvSpPr>
        <p:spPr>
          <a:xfrm>
            <a:off x="6738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Once the low-conversion customers get the policies, additional customer services should be provided</a:t>
            </a:r>
            <a:endParaRPr/>
          </a:p>
        </p:txBody>
      </p:sp>
      <p:sp>
        <p:nvSpPr>
          <p:cNvPr id="538" name="Google Shape;538;p48"/>
          <p:cNvSpPr txBox="1">
            <a:spLocks noGrp="1"/>
          </p:cNvSpPr>
          <p:nvPr>
            <p:ph type="ctrTitle" idx="3"/>
          </p:nvPr>
        </p:nvSpPr>
        <p:spPr>
          <a:xfrm>
            <a:off x="3690688" y="24641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TARGETED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MARKETING</a:t>
            </a:r>
            <a:endParaRPr/>
          </a:p>
        </p:txBody>
      </p:sp>
      <p:sp>
        <p:nvSpPr>
          <p:cNvPr id="539" name="Google Shape;539;p48"/>
          <p:cNvSpPr txBox="1">
            <a:spLocks noGrp="1"/>
          </p:cNvSpPr>
          <p:nvPr>
            <p:ph type="ctrTitle" idx="5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IMPROVEMENTS</a:t>
            </a:r>
            <a:endParaRPr/>
          </a:p>
        </p:txBody>
      </p:sp>
      <p:sp>
        <p:nvSpPr>
          <p:cNvPr id="540" name="Google Shape;540;p48"/>
          <p:cNvSpPr txBox="1">
            <a:spLocks noGrp="1"/>
          </p:cNvSpPr>
          <p:nvPr>
            <p:ph type="ctrTitle" idx="2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PRICE DISCRIMINATION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9"/>
          <p:cNvSpPr txBox="1">
            <a:spLocks noGrp="1"/>
          </p:cNvSpPr>
          <p:nvPr>
            <p:ph type="ctrTitle"/>
          </p:nvPr>
        </p:nvSpPr>
        <p:spPr>
          <a:xfrm>
            <a:off x="1964850" y="417100"/>
            <a:ext cx="52143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Further Improvements</a:t>
            </a:r>
            <a:endParaRPr/>
          </a:p>
        </p:txBody>
      </p:sp>
      <p:sp>
        <p:nvSpPr>
          <p:cNvPr id="546" name="Google Shape;546;p49"/>
          <p:cNvSpPr txBox="1">
            <a:spLocks noGrp="1"/>
          </p:cNvSpPr>
          <p:nvPr>
            <p:ph type="subTitle" idx="4294967295"/>
          </p:nvPr>
        </p:nvSpPr>
        <p:spPr>
          <a:xfrm>
            <a:off x="473550" y="1111475"/>
            <a:ext cx="8230800" cy="3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"/>
              <a:buChar char="●"/>
            </a:pPr>
            <a:r>
              <a:rPr lang="es"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The model is just a BENCHMARK for business analysis </a:t>
            </a:r>
            <a:endParaRPr b="1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It is a good metric that is flexible to be applied to operational analysis of any department in our business</a:t>
            </a:r>
            <a:endParaRPr/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Data analytics &amp; product team should participate in more specific topics about the customers</a:t>
            </a:r>
            <a:endParaRPr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"/>
              <a:buChar char="●"/>
            </a:pPr>
            <a:r>
              <a:rPr lang="es"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Other useful variables that may improve the performance of the model</a:t>
            </a:r>
            <a:endParaRPr b="1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Car Price (original price / current market price)</a:t>
            </a:r>
            <a:endParaRPr/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Personal Income / Family Income</a:t>
            </a:r>
            <a:endParaRPr/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Brand cooperation with vehicle companies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0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8312700" cy="1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Does anyone have any questions?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oboto Slab Black"/>
                <a:ea typeface="Roboto Slab Black"/>
                <a:cs typeface="Roboto Slab Black"/>
                <a:sym typeface="Roboto Slab Black"/>
              </a:rPr>
              <a:t>CSRR</a:t>
            </a:r>
            <a:endParaRPr>
              <a:latin typeface="Roboto Slab Black"/>
              <a:ea typeface="Roboto Slab Black"/>
              <a:cs typeface="Roboto Slab Black"/>
              <a:sym typeface="Roboto Slab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Cindy (Xinyi) Zhang | </a:t>
            </a:r>
            <a:r>
              <a:rPr lang="es" u="sng">
                <a:solidFill>
                  <a:schemeClr val="hlink"/>
                </a:solidFill>
                <a:hlinkClick r:id="rId4"/>
              </a:rPr>
              <a:t>xinyi.zhang2@emory.edu</a:t>
            </a:r>
            <a:r>
              <a:rPr lang="es"/>
              <a:t> | linkedin.com/in/cindy-zhang-emory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Susie (Qingyang) Li | </a:t>
            </a:r>
            <a:r>
              <a:rPr lang="es" u="sng">
                <a:solidFill>
                  <a:schemeClr val="hlink"/>
                </a:solidFill>
                <a:hlinkClick r:id="rId5"/>
              </a:rPr>
              <a:t>susie.li@emory.edu</a:t>
            </a:r>
            <a:r>
              <a:rPr lang="es"/>
              <a:t> | linkedin.com/in/susie-qingyang-li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Rebecca (Ruixin) Li | </a:t>
            </a:r>
            <a:r>
              <a:rPr lang="es" u="sng">
                <a:solidFill>
                  <a:schemeClr val="hlink"/>
                </a:solidFill>
                <a:hlinkClick r:id="rId6"/>
              </a:rPr>
              <a:t>ruixin.li@emory.edu</a:t>
            </a:r>
            <a:r>
              <a:rPr lang="es"/>
              <a:t> | linkedin.com/in/rebecca-ruixinli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Roch (Runqing) Jia | </a:t>
            </a:r>
            <a:r>
              <a:rPr lang="es" u="sng">
                <a:solidFill>
                  <a:schemeClr val="hlink"/>
                </a:solidFill>
                <a:hlinkClick r:id="rId7"/>
              </a:rPr>
              <a:t>roch.jia@emory.edu</a:t>
            </a:r>
            <a:r>
              <a:rPr lang="es"/>
              <a:t> | linkedin.com/in/rochjia</a:t>
            </a:r>
            <a:endParaRPr/>
          </a:p>
        </p:txBody>
      </p:sp>
      <p:sp>
        <p:nvSpPr>
          <p:cNvPr id="552" name="Google Shape;552;p50"/>
          <p:cNvSpPr txBox="1">
            <a:spLocks noGrp="1"/>
          </p:cNvSpPr>
          <p:nvPr>
            <p:ph type="ctrTitle"/>
          </p:nvPr>
        </p:nvSpPr>
        <p:spPr>
          <a:xfrm>
            <a:off x="831200" y="1808325"/>
            <a:ext cx="2819400" cy="6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t="31282" b="1630"/>
          <a:stretch/>
        </p:blipFill>
        <p:spPr>
          <a:xfrm>
            <a:off x="0" y="1692450"/>
            <a:ext cx="9144000" cy="34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 flipH="1">
            <a:off x="493" y="1692900"/>
            <a:ext cx="9144000" cy="3450600"/>
          </a:xfrm>
          <a:prstGeom prst="rect">
            <a:avLst/>
          </a:prstGeom>
          <a:solidFill>
            <a:schemeClr val="lt1">
              <a:alpha val="5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0" y="1692900"/>
            <a:ext cx="9144000" cy="3450600"/>
          </a:xfrm>
          <a:prstGeom prst="rect">
            <a:avLst/>
          </a:prstGeom>
          <a:solidFill>
            <a:schemeClr val="dk1">
              <a:alpha val="748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224" name="Google Shape;224;p28"/>
          <p:cNvSpPr txBox="1">
            <a:spLocks noGrp="1"/>
          </p:cNvSpPr>
          <p:nvPr>
            <p:ph type="ctrTitle" idx="9"/>
          </p:nvPr>
        </p:nvSpPr>
        <p:spPr>
          <a:xfrm>
            <a:off x="723600" y="600200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chemeClr val="accent1">
              <a:alpha val="564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ctrTitle"/>
          </p:nvPr>
        </p:nvSpPr>
        <p:spPr>
          <a:xfrm>
            <a:off x="1716225" y="2657664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Overview</a:t>
            </a:r>
            <a:endParaRPr sz="1300"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 idx="2"/>
          </p:nvPr>
        </p:nvSpPr>
        <p:spPr>
          <a:xfrm>
            <a:off x="1716237" y="20778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ctrTitle" idx="3"/>
          </p:nvPr>
        </p:nvSpPr>
        <p:spPr>
          <a:xfrm>
            <a:off x="4013600" y="2655600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Core Findings &amp; Solutions</a:t>
            </a:r>
            <a:endParaRPr sz="1300"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 idx="5"/>
          </p:nvPr>
        </p:nvSpPr>
        <p:spPr>
          <a:xfrm>
            <a:off x="4013612" y="207781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ctrTitle" idx="6"/>
          </p:nvPr>
        </p:nvSpPr>
        <p:spPr>
          <a:xfrm>
            <a:off x="6310975" y="2655615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None/>
            </a:pP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title" idx="8"/>
          </p:nvPr>
        </p:nvSpPr>
        <p:spPr>
          <a:xfrm>
            <a:off x="6310987" y="20778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cxnSp>
        <p:nvCxnSpPr>
          <p:cNvPr id="232" name="Google Shape;232;p28"/>
          <p:cNvCxnSpPr/>
          <p:nvPr/>
        </p:nvCxnSpPr>
        <p:spPr>
          <a:xfrm rot="10800000">
            <a:off x="1654675" y="1692900"/>
            <a:ext cx="0" cy="3450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8"/>
          <p:cNvCxnSpPr/>
          <p:nvPr/>
        </p:nvCxnSpPr>
        <p:spPr>
          <a:xfrm rot="10800000">
            <a:off x="3968125" y="1692900"/>
            <a:ext cx="0" cy="3450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8"/>
          <p:cNvCxnSpPr/>
          <p:nvPr/>
        </p:nvCxnSpPr>
        <p:spPr>
          <a:xfrm rot="10800000">
            <a:off x="6258550" y="1692900"/>
            <a:ext cx="0" cy="3450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8"/>
          <p:cNvSpPr txBox="1">
            <a:spLocks noGrp="1"/>
          </p:cNvSpPr>
          <p:nvPr>
            <p:ph type="ctrTitle" idx="13"/>
          </p:nvPr>
        </p:nvSpPr>
        <p:spPr>
          <a:xfrm>
            <a:off x="1716225" y="4083350"/>
            <a:ext cx="2398500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Data Processing</a:t>
            </a:r>
            <a:endParaRPr sz="1300"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 idx="15"/>
          </p:nvPr>
        </p:nvSpPr>
        <p:spPr>
          <a:xfrm>
            <a:off x="1716237" y="35047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ctrTitle" idx="16"/>
          </p:nvPr>
        </p:nvSpPr>
        <p:spPr>
          <a:xfrm>
            <a:off x="4013600" y="4081300"/>
            <a:ext cx="2251800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Modeling</a:t>
            </a:r>
            <a:endParaRPr sz="1300"/>
          </a:p>
        </p:txBody>
      </p:sp>
      <p:sp>
        <p:nvSpPr>
          <p:cNvPr id="238" name="Google Shape;238;p28"/>
          <p:cNvSpPr txBox="1">
            <a:spLocks noGrp="1"/>
          </p:cNvSpPr>
          <p:nvPr>
            <p:ph type="title" idx="18"/>
          </p:nvPr>
        </p:nvSpPr>
        <p:spPr>
          <a:xfrm>
            <a:off x="4013612" y="350131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ctrTitle" idx="19"/>
          </p:nvPr>
        </p:nvSpPr>
        <p:spPr>
          <a:xfrm>
            <a:off x="6310975" y="4081325"/>
            <a:ext cx="2569500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Deployment and Intuitions</a:t>
            </a:r>
            <a:endParaRPr sz="1300"/>
          </a:p>
        </p:txBody>
      </p:sp>
      <p:sp>
        <p:nvSpPr>
          <p:cNvPr id="240" name="Google Shape;240;p28"/>
          <p:cNvSpPr txBox="1">
            <a:spLocks noGrp="1"/>
          </p:cNvSpPr>
          <p:nvPr>
            <p:ph type="title" idx="21"/>
          </p:nvPr>
        </p:nvSpPr>
        <p:spPr>
          <a:xfrm>
            <a:off x="6310987" y="35013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ctrTitle" idx="3"/>
          </p:nvPr>
        </p:nvSpPr>
        <p:spPr>
          <a:xfrm>
            <a:off x="6310875" y="2638500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Data Exploration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Overview </a:t>
            </a:r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title" idx="2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Overview</a:t>
            </a:r>
            <a:endParaRPr sz="280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"/>
          </p:nvPr>
        </p:nvSpPr>
        <p:spPr>
          <a:xfrm>
            <a:off x="417150" y="1120900"/>
            <a:ext cx="8217900" cy="3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The business tasks and the corresponding questions to be answered are: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"/>
              <a:buChar char="●"/>
            </a:pPr>
            <a:r>
              <a:rPr lang="es"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Provide a well-established, robust and interpretable prediction model for policy conversion rate</a:t>
            </a:r>
            <a:endParaRPr b="1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How to identify quoted policies that our company will convert?</a:t>
            </a:r>
            <a:endParaRPr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For each quoted policy, what is the probability of conversion?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"/>
              <a:buChar char="●"/>
            </a:pPr>
            <a:r>
              <a:rPr lang="es"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Understand the characteristics of the quoted policies</a:t>
            </a:r>
            <a:endParaRPr b="1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What kinds of vehicle owners are included in the provided dataset?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"/>
              <a:buChar char="●"/>
            </a:pPr>
            <a:r>
              <a:rPr lang="es"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Address the importance of characteristics for policy conversion</a:t>
            </a:r>
            <a:endParaRPr b="1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What characteristics in the policies are important for conversion? What are not?</a:t>
            </a:r>
            <a:endParaRPr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What is the ranking of importance for these characteristics?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"/>
              <a:buChar char="●"/>
            </a:pPr>
            <a:r>
              <a:rPr lang="es"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Suggest feasible business strategies based on our findings</a:t>
            </a:r>
            <a:endParaRPr b="1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i="1"/>
              <a:t>Customer acquisition strategies:</a:t>
            </a:r>
            <a:r>
              <a:rPr lang="es"/>
              <a:t> Find out “accurate” customers for advertising</a:t>
            </a:r>
            <a:endParaRPr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i="1"/>
              <a:t>Product Improvement strategies:</a:t>
            </a:r>
            <a:r>
              <a:rPr lang="es"/>
              <a:t> How to turn low-conversion customers into high-conversion customers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Core Solutions</a:t>
            </a:r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title" idx="2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body" idx="1"/>
          </p:nvPr>
        </p:nvSpPr>
        <p:spPr>
          <a:xfrm>
            <a:off x="642050" y="1445850"/>
            <a:ext cx="6601500" cy="24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 machine learning prediction model is established to identify whether or not a policy would be converted.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Data Sources: </a:t>
            </a:r>
            <a:r>
              <a:rPr lang="es"/>
              <a:t>policies, drivers, vehicles</a:t>
            </a:r>
            <a:endParaRPr/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Statistical Model: </a:t>
            </a:r>
            <a:r>
              <a:rPr lang="es"/>
              <a:t>XGBoost (an advanced tree-based model) </a:t>
            </a:r>
            <a:endParaRPr/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Features Importance: </a:t>
            </a:r>
            <a:r>
              <a:rPr lang="es"/>
              <a:t>Random Forest and XGBoost (Only informative characteristics are included for the prediction)</a:t>
            </a:r>
            <a:endParaRPr>
              <a:highlight>
                <a:schemeClr val="accent1"/>
              </a:highlight>
            </a:endParaRPr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Performance:</a:t>
            </a:r>
            <a:r>
              <a:rPr lang="es"/>
              <a:t> Around 68% in AUC (i.e. classification power)</a:t>
            </a: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010475" y="1262675"/>
            <a:ext cx="17100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Prediction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</a:t>
            </a: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ctrTitle" idx="4294967295"/>
          </p:nvPr>
        </p:nvSpPr>
        <p:spPr>
          <a:xfrm>
            <a:off x="1964850" y="435750"/>
            <a:ext cx="52143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Core Solutions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3310800" y="1064850"/>
            <a:ext cx="5710200" cy="30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Characteristics Importance: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 b="1" i="1">
                <a:latin typeface="Roboto Slab"/>
                <a:ea typeface="Roboto Slab"/>
                <a:cs typeface="Roboto Slab"/>
                <a:sym typeface="Roboto Slab"/>
              </a:rPr>
              <a:t>Driver age, education level, catastrophe risk zone, vehicle ownership</a:t>
            </a: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s"/>
              <a:t>are representative significant features contributing to the model</a:t>
            </a:r>
            <a:endParaRPr/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 b="1" i="1">
                <a:latin typeface="Roboto Slab"/>
                <a:ea typeface="Roboto Slab"/>
                <a:cs typeface="Roboto Slab"/>
                <a:sym typeface="Roboto Slab"/>
              </a:rPr>
              <a:t>Prior carriers, primary parking, home policy (existing customers or not)</a:t>
            </a: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s"/>
              <a:t>are representative insignificant features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Classification Differences: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Middle-aged, high credit score &amp; high education</a:t>
            </a:r>
            <a:r>
              <a:rPr lang="es"/>
              <a:t> customers tend to convert the policies</a:t>
            </a:r>
            <a:endParaRPr/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 b="1">
                <a:latin typeface="Roboto Slab"/>
                <a:ea typeface="Roboto Slab"/>
                <a:cs typeface="Roboto Slab"/>
                <a:sym typeface="Roboto Slab"/>
              </a:rPr>
              <a:t>Young, low credit score &amp; low education</a:t>
            </a:r>
            <a:r>
              <a:rPr lang="es"/>
              <a:t> customers tend not to convert the policies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>
            <a:off x="386499" y="1255950"/>
            <a:ext cx="2343701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Characteristics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Analysis</a:t>
            </a:r>
            <a:endParaRPr dirty="0"/>
          </a:p>
        </p:txBody>
      </p:sp>
      <p:sp>
        <p:nvSpPr>
          <p:cNvPr id="273" name="Google Shape;273;p33"/>
          <p:cNvSpPr txBox="1">
            <a:spLocks noGrp="1"/>
          </p:cNvSpPr>
          <p:nvPr>
            <p:ph type="ctrTitle" idx="4294967295"/>
          </p:nvPr>
        </p:nvSpPr>
        <p:spPr>
          <a:xfrm>
            <a:off x="1964850" y="435750"/>
            <a:ext cx="52143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Core Solutions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body" idx="1"/>
          </p:nvPr>
        </p:nvSpPr>
        <p:spPr>
          <a:xfrm>
            <a:off x="642050" y="1445850"/>
            <a:ext cx="6199200" cy="24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Based on our analysis, we suggest our operation team to deliver strategies on: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/>
              <a:t>Micro-targeting advertising</a:t>
            </a:r>
            <a:endParaRPr/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/>
              <a:t>Specific marketing tactics for different targeting groups</a:t>
            </a:r>
            <a:endParaRPr/>
          </a:p>
          <a:p>
            <a:pPr marL="241300" lvl="0" indent="-203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oboto Slab Light"/>
              <a:buChar char="◂"/>
            </a:pPr>
            <a:r>
              <a:rPr lang="es"/>
              <a:t>Manual service Improvement</a:t>
            </a: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7010475" y="1262675"/>
            <a:ext cx="17100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Strategy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Portfolio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ctrTitle" idx="4294967295"/>
          </p:nvPr>
        </p:nvSpPr>
        <p:spPr>
          <a:xfrm>
            <a:off x="1964850" y="435750"/>
            <a:ext cx="52143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Core Solutions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surance Plan by Slidesgo">
  <a:themeElements>
    <a:clrScheme name="Simple Light">
      <a:dk1>
        <a:srgbClr val="8F1B1B"/>
      </a:dk1>
      <a:lt1>
        <a:srgbClr val="FFFFFF"/>
      </a:lt1>
      <a:dk2>
        <a:srgbClr val="D9D9D9"/>
      </a:dk2>
      <a:lt2>
        <a:srgbClr val="FFFFFF"/>
      </a:lt2>
      <a:accent1>
        <a:srgbClr val="C87F7F"/>
      </a:accent1>
      <a:accent2>
        <a:srgbClr val="D95E5E"/>
      </a:accent2>
      <a:accent3>
        <a:srgbClr val="B93A3A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1159</Words>
  <Application>Microsoft Macintosh PowerPoint</Application>
  <PresentationFormat>On-screen Show (16:9)</PresentationFormat>
  <Paragraphs>208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Fira Sans Extra Condensed Medium</vt:lpstr>
      <vt:lpstr>Fira Sans Condensed Medium</vt:lpstr>
      <vt:lpstr>Roboto Slab</vt:lpstr>
      <vt:lpstr>Muli</vt:lpstr>
      <vt:lpstr>Roboto Slab Black</vt:lpstr>
      <vt:lpstr>Arial</vt:lpstr>
      <vt:lpstr>Roboto Slab Light</vt:lpstr>
      <vt:lpstr>Squada One</vt:lpstr>
      <vt:lpstr>Fira Sans Condensed</vt:lpstr>
      <vt:lpstr>Nunito Light</vt:lpstr>
      <vt:lpstr>Fira Sans Extra Condensed SemiBold</vt:lpstr>
      <vt:lpstr>Insurance Plan by Slidesgo</vt:lpstr>
      <vt:lpstr>Quote Conversion Prediction for Peace of Mind </vt:lpstr>
      <vt:lpstr>OUR DATA SCIENCE TEAM</vt:lpstr>
      <vt:lpstr>TABLE OF CONTENTS</vt:lpstr>
      <vt:lpstr>Overview </vt:lpstr>
      <vt:lpstr>Overview</vt:lpstr>
      <vt:lpstr>Core Solutions</vt:lpstr>
      <vt:lpstr>Prediction Model</vt:lpstr>
      <vt:lpstr>Characteristics Analysis</vt:lpstr>
      <vt:lpstr>Strategy Portfolio</vt:lpstr>
      <vt:lpstr>Data Exploration</vt:lpstr>
      <vt:lpstr>Data Overview</vt:lpstr>
      <vt:lpstr>Data Exploration</vt:lpstr>
      <vt:lpstr>Data Exploration</vt:lpstr>
      <vt:lpstr>Data Processing</vt:lpstr>
      <vt:lpstr>Data Processing</vt:lpstr>
      <vt:lpstr>Modeling</vt:lpstr>
      <vt:lpstr>Model Selection</vt:lpstr>
      <vt:lpstr>Feature Importance</vt:lpstr>
      <vt:lpstr>PowerPoint Presentation</vt:lpstr>
      <vt:lpstr>Deployment and Intuition</vt:lpstr>
      <vt:lpstr>High-Conversion Group</vt:lpstr>
      <vt:lpstr>High-Conversion Group Strategies</vt:lpstr>
      <vt:lpstr>Low-Conversion Group Strategies</vt:lpstr>
      <vt:lpstr>Further Improvements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Quote Conversion Prediction for Peace of Mind </dc:title>
  <cp:lastModifiedBy>Zhang, Xinyi</cp:lastModifiedBy>
  <cp:revision>1</cp:revision>
  <dcterms:modified xsi:type="dcterms:W3CDTF">2023-02-01T03:02:18Z</dcterms:modified>
</cp:coreProperties>
</file>